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Average"/>
      <p:regular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5" roundtripDataSignature="AMtx7miVCSMiAfqpI27fn4T4spHcXC0N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F9CB2B-57ED-402B-BC95-35DFD57BEA7F}">
  <a:tblStyle styleId="{26F9CB2B-57ED-402B-BC95-35DFD57BEA7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Oswald-regular.fntdata"/><Relationship Id="rId52" Type="http://schemas.openxmlformats.org/officeDocument/2006/relationships/font" Target="fonts/Average-regular.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64f597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264f5977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64f5977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264f5977a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beced7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2beced788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beced78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32beced788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2fa4b6dd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32fa4b6ddb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2fa4b6ddb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32fa4b6ddb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2fa4b6ddb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32fa4b6ddb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fa4b6ddb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32fa4b6ddb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2fa4b6ddb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32fa4b6ddbd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2fa4b6ddb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32fa4b6ddb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4a9e9cb8a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34a9e9cb8a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4a9e9cb8a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34a9e9cb8a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352b79d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3352b79d9c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11.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7.png"/><Relationship Id="rId6"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9.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43.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2.png"/><Relationship Id="rId9" Type="http://schemas.openxmlformats.org/officeDocument/2006/relationships/image" Target="../media/image29.png"/><Relationship Id="rId5" Type="http://schemas.openxmlformats.org/officeDocument/2006/relationships/image" Target="../media/image44.png"/><Relationship Id="rId6" Type="http://schemas.openxmlformats.org/officeDocument/2006/relationships/image" Target="../media/image49.png"/><Relationship Id="rId7" Type="http://schemas.openxmlformats.org/officeDocument/2006/relationships/image" Target="../media/image36.png"/><Relationship Id="rId8"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45.png"/><Relationship Id="rId6" Type="http://schemas.openxmlformats.org/officeDocument/2006/relationships/image" Target="../media/image26.png"/><Relationship Id="rId7"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47.png"/><Relationship Id="rId5"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51.png"/><Relationship Id="rId7"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40.png"/><Relationship Id="rId5"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hyperlink" Target="https://fyp-lp-2.vercel.app/" TargetMode="External"/><Relationship Id="rId5" Type="http://schemas.openxmlformats.org/officeDocument/2006/relationships/hyperlink" Target="https://drive.google.com/drive/folders/1MzgNbqYD7A87Z5zEkHcmhe8d3Mk3aqhw?usp=drive_link" TargetMode="External"/><Relationship Id="rId6" Type="http://schemas.openxmlformats.org/officeDocument/2006/relationships/hyperlink" Target="https://drive.google.com/drive/folders/1MzgNbqYD7A87Z5zEkHcmhe8d3Mk3aqhw?usp=drive_link" TargetMode="External"/><Relationship Id="rId7"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6.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7.jp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8.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6.jp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3.jp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146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Multimodal AI Framework for Social Media Based Mental Disorder Detection and Personalized Wellbeing Insights</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{26F9CB2B-57ED-402B-BC95-35DFD57BEA7F}</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1714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PROJECT-III ( PROJ-CS881 ) [ UPID : 008295 ]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8</a:t>
            </a:r>
            <a:endParaRPr b="1" i="0" sz="1800" u="none" cap="none" strike="noStrike">
              <a:solidFill>
                <a:schemeClr val="accent6"/>
              </a:solidFill>
              <a:latin typeface="Courier New"/>
              <a:ea typeface="Courier New"/>
              <a:cs typeface="Courier New"/>
              <a:sym typeface="Courier New"/>
            </a:endParaRPr>
          </a:p>
        </p:txBody>
      </p:sp>
      <p:sp>
        <p:nvSpPr>
          <p:cNvPr id="63" name="Google Shape;63;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4" name="Google Shape;64;p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65" name="Google Shape;65;p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detection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65" name="Google Shape;165;g31f4e3d3d99_0_11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HD wallpaper: closeup photo of eyeglasses on paper, research ..." id="166" name="Google Shape;166;g31f4e3d3d99_0_113"/>
          <p:cNvPicPr preferRelativeResize="0"/>
          <p:nvPr/>
        </p:nvPicPr>
        <p:blipFill rotWithShape="1">
          <a:blip r:embed="rId3">
            <a:alphaModFix/>
          </a:blip>
          <a:srcRect b="0" l="0" r="0" t="0"/>
          <a:stretch/>
        </p:blipFill>
        <p:spPr>
          <a:xfrm>
            <a:off x="6304100" y="753599"/>
            <a:ext cx="2299600" cy="3830924"/>
          </a:xfrm>
          <a:prstGeom prst="rect">
            <a:avLst/>
          </a:prstGeom>
          <a:noFill/>
          <a:ln>
            <a:noFill/>
          </a:ln>
          <a:effectLst>
            <a:outerShdw blurRad="642938" rotWithShape="0" algn="bl" dir="7920000" dist="161925">
              <a:srgbClr val="000000">
                <a:alpha val="49019"/>
              </a:srgbClr>
            </a:outerShdw>
          </a:effectLst>
        </p:spPr>
      </p:pic>
      <p:sp>
        <p:nvSpPr>
          <p:cNvPr id="167" name="Google Shape;167;g31f4e3d3d99_0_1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68" name="Google Shape;168;g31f4e3d3d99_0_1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69" name="Google Shape;169;g31f4e3d3d99_0_1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70" name="Google Shape;170;g31f4e3d3d99_0_1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71" name="Google Shape;171;g31f4e3d3d99_0_1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77" name="Google Shape;177;p9"/>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78" name="Google Shape;178;p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79" name="Google Shape;179;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80" name="Google Shape;180;p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81" name="Google Shape;181;p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82" name="Google Shape;182;p9"/>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88" name="Google Shape;188;p10"/>
          <p:cNvSpPr txBox="1"/>
          <p:nvPr/>
        </p:nvSpPr>
        <p:spPr>
          <a:xfrm>
            <a:off x="1189950" y="43444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sp>
        <p:nvSpPr>
          <p:cNvPr id="189" name="Google Shape;189;p1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90" name="Google Shape;190;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91" name="Google Shape;191;p1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92" name="Google Shape;192;p1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93" name="Google Shape;193;p1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194" name="Google Shape;194;p10" title="System Overview.png"/>
          <p:cNvPicPr preferRelativeResize="0"/>
          <p:nvPr/>
        </p:nvPicPr>
        <p:blipFill rotWithShape="1">
          <a:blip r:embed="rId4">
            <a:alphaModFix/>
          </a:blip>
          <a:srcRect b="0" l="0" r="0" t="0"/>
          <a:stretch/>
        </p:blipFill>
        <p:spPr>
          <a:xfrm>
            <a:off x="2481800" y="916400"/>
            <a:ext cx="4180412" cy="3275650"/>
          </a:xfrm>
          <a:prstGeom prst="rect">
            <a:avLst/>
          </a:prstGeom>
          <a:noFill/>
          <a:ln>
            <a:noFill/>
          </a:ln>
          <a:effectLst>
            <a:outerShdw blurRad="342900" rotWithShape="0" algn="bl" dir="7200000" dist="114300">
              <a:srgbClr val="000000">
                <a:alpha val="49803"/>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200" name="Google Shape;200;p11"/>
          <p:cNvPicPr preferRelativeResize="0"/>
          <p:nvPr/>
        </p:nvPicPr>
        <p:blipFill rotWithShape="1">
          <a:blip r:embed="rId3">
            <a:alphaModFix/>
          </a:blip>
          <a:srcRect b="0" l="0" r="0" t="0"/>
          <a:stretch/>
        </p:blipFill>
        <p:spPr>
          <a:xfrm>
            <a:off x="1484537" y="764000"/>
            <a:ext cx="4202076" cy="3785301"/>
          </a:xfrm>
          <a:prstGeom prst="rect">
            <a:avLst/>
          </a:prstGeom>
          <a:noFill/>
          <a:ln>
            <a:noFill/>
          </a:ln>
          <a:effectLst>
            <a:outerShdw blurRad="485775" rotWithShape="0" algn="bl" dir="9600000" dist="114300">
              <a:srgbClr val="000000">
                <a:alpha val="49019"/>
              </a:srgbClr>
            </a:outerShdw>
          </a:effectLst>
        </p:spPr>
      </p:pic>
      <p:sp>
        <p:nvSpPr>
          <p:cNvPr id="201" name="Google Shape;201;p11"/>
          <p:cNvSpPr txBox="1"/>
          <p:nvPr/>
        </p:nvSpPr>
        <p:spPr>
          <a:xfrm>
            <a:off x="5822613" y="2456550"/>
            <a:ext cx="186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PROJECT MODULES</a:t>
            </a:r>
            <a:endParaRPr b="0" i="0" sz="1400" u="none" cap="none" strike="noStrike">
              <a:solidFill>
                <a:schemeClr val="dk1"/>
              </a:solidFill>
              <a:latin typeface="Courier New"/>
              <a:ea typeface="Courier New"/>
              <a:cs typeface="Courier New"/>
              <a:sym typeface="Courier New"/>
            </a:endParaRPr>
          </a:p>
        </p:txBody>
      </p:sp>
      <p:sp>
        <p:nvSpPr>
          <p:cNvPr id="202" name="Google Shape;202;p1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03" name="Google Shape;203;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04" name="Google Shape;204;p1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05" name="Google Shape;205;p1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06" name="Google Shape;206;p11"/>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212" name="Google Shape;212;p12"/>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213" name="Google Shape;213;p12"/>
          <p:cNvSpPr txBox="1"/>
          <p:nvPr/>
        </p:nvSpPr>
        <p:spPr>
          <a:xfrm>
            <a:off x="4572000" y="4531600"/>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214" name="Google Shape;214;p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15" name="Google Shape;215;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16" name="Google Shape;216;p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17" name="Google Shape;217;p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18" name="Google Shape;218;p12"/>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19" name="Google Shape;219;p12"/>
          <p:cNvPicPr preferRelativeResize="0"/>
          <p:nvPr/>
        </p:nvPicPr>
        <p:blipFill rotWithShape="1">
          <a:blip r:embed="rId4">
            <a:alphaModFix/>
          </a:blip>
          <a:srcRect b="0" l="0" r="0" t="0"/>
          <a:stretch/>
        </p:blipFill>
        <p:spPr>
          <a:xfrm>
            <a:off x="4962725" y="293700"/>
            <a:ext cx="3511399" cy="4320449"/>
          </a:xfrm>
          <a:prstGeom prst="rect">
            <a:avLst/>
          </a:prstGeom>
          <a:noFill/>
          <a:ln>
            <a:noFill/>
          </a:ln>
          <a:effectLst>
            <a:outerShdw blurRad="628650" rotWithShape="0" algn="bl" dir="4200000" dist="142875">
              <a:srgbClr val="000000">
                <a:alpha val="2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and deployed using Google Colab, Pyngrok and Streamlit.</a:t>
            </a:r>
            <a:endParaRPr sz="1400">
              <a:solidFill>
                <a:schemeClr val="dk1"/>
              </a:solidFill>
              <a:latin typeface="Courier New"/>
              <a:ea typeface="Courier New"/>
              <a:cs typeface="Courier New"/>
              <a:sym typeface="Courier New"/>
            </a:endParaRPr>
          </a:p>
        </p:txBody>
      </p:sp>
      <p:sp>
        <p:nvSpPr>
          <p:cNvPr id="225" name="Google Shape;225;p13"/>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 (CONTINUED)</a:t>
            </a:r>
            <a:endParaRPr b="1" sz="2900">
              <a:solidFill>
                <a:schemeClr val="accent5"/>
              </a:solidFill>
            </a:endParaRPr>
          </a:p>
        </p:txBody>
      </p:sp>
      <p:sp>
        <p:nvSpPr>
          <p:cNvPr id="226" name="Google Shape;226;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227" name="Google Shape;227;p13"/>
          <p:cNvPicPr preferRelativeResize="0"/>
          <p:nvPr/>
        </p:nvPicPr>
        <p:blipFill rotWithShape="1">
          <a:blip r:embed="rId3">
            <a:alphaModFix/>
          </a:blip>
          <a:srcRect b="0" l="0" r="0" t="0"/>
          <a:stretch/>
        </p:blipFill>
        <p:spPr>
          <a:xfrm>
            <a:off x="4572000" y="1655475"/>
            <a:ext cx="4367549" cy="2212724"/>
          </a:xfrm>
          <a:prstGeom prst="rect">
            <a:avLst/>
          </a:prstGeom>
          <a:noFill/>
          <a:ln>
            <a:noFill/>
          </a:ln>
          <a:effectLst>
            <a:outerShdw blurRad="628650" rotWithShape="0" algn="bl" dir="5400000" dist="114300">
              <a:srgbClr val="000000">
                <a:alpha val="49019"/>
              </a:srgbClr>
            </a:outerShdw>
          </a:effectLst>
        </p:spPr>
      </p:pic>
      <p:sp>
        <p:nvSpPr>
          <p:cNvPr id="228" name="Google Shape;228;p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29" name="Google Shape;229;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30" name="Google Shape;230;p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31" name="Google Shape;231;p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32" name="Google Shape;232;p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8" name="Google Shape;238;p14"/>
          <p:cNvSpPr txBox="1"/>
          <p:nvPr/>
        </p:nvSpPr>
        <p:spPr>
          <a:xfrm>
            <a:off x="2985825" y="431207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239" name="Google Shape;23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240" name="Google Shape;240;p1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41" name="Google Shape;241;p1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42" name="Google Shape;242;p1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43" name="Google Shape;243;p1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44" name="Google Shape;244;p14"/>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45" name="Google Shape;245;p14"/>
          <p:cNvPicPr preferRelativeResize="0"/>
          <p:nvPr/>
        </p:nvPicPr>
        <p:blipFill rotWithShape="1">
          <a:blip r:embed="rId4">
            <a:alphaModFix/>
          </a:blip>
          <a:srcRect b="0" l="0" r="0" t="0"/>
          <a:stretch/>
        </p:blipFill>
        <p:spPr>
          <a:xfrm>
            <a:off x="464100" y="771125"/>
            <a:ext cx="4235999" cy="2761700"/>
          </a:xfrm>
          <a:prstGeom prst="rect">
            <a:avLst/>
          </a:prstGeom>
          <a:noFill/>
          <a:ln>
            <a:noFill/>
          </a:ln>
          <a:effectLst>
            <a:outerShdw blurRad="485775" rotWithShape="0" algn="bl" dir="5400000" dist="114300">
              <a:srgbClr val="000000">
                <a:alpha val="49803"/>
              </a:srgbClr>
            </a:outerShdw>
          </a:effectLst>
        </p:spPr>
      </p:pic>
      <p:pic>
        <p:nvPicPr>
          <p:cNvPr id="246" name="Google Shape;246;p14"/>
          <p:cNvPicPr preferRelativeResize="0"/>
          <p:nvPr/>
        </p:nvPicPr>
        <p:blipFill rotWithShape="1">
          <a:blip r:embed="rId5">
            <a:alphaModFix/>
          </a:blip>
          <a:srcRect b="0" l="0" r="0" t="0"/>
          <a:stretch/>
        </p:blipFill>
        <p:spPr>
          <a:xfrm>
            <a:off x="4782200" y="771125"/>
            <a:ext cx="3945300" cy="4018376"/>
          </a:xfrm>
          <a:prstGeom prst="rect">
            <a:avLst/>
          </a:prstGeom>
          <a:noFill/>
          <a:ln>
            <a:noFill/>
          </a:ln>
          <a:effectLst>
            <a:outerShdw blurRad="342900" rotWithShape="0" algn="bl" dir="5400000" dist="114300">
              <a:srgbClr val="000000">
                <a:alpha val="49803"/>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264f5977a2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52" name="Google Shape;252;g3264f5977a2_0_0"/>
          <p:cNvSpPr txBox="1"/>
          <p:nvPr/>
        </p:nvSpPr>
        <p:spPr>
          <a:xfrm>
            <a:off x="3861900" y="2409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EMOTION DETECTION</a:t>
            </a:r>
            <a:endParaRPr b="0" i="0" sz="1200" u="none" cap="none" strike="noStrike">
              <a:solidFill>
                <a:schemeClr val="dk1"/>
              </a:solidFill>
              <a:latin typeface="Courier New"/>
              <a:ea typeface="Courier New"/>
              <a:cs typeface="Courier New"/>
              <a:sym typeface="Courier New"/>
            </a:endParaRPr>
          </a:p>
        </p:txBody>
      </p:sp>
      <p:sp>
        <p:nvSpPr>
          <p:cNvPr id="253" name="Google Shape;253;g3264f5977a2_0_0"/>
          <p:cNvSpPr txBox="1"/>
          <p:nvPr/>
        </p:nvSpPr>
        <p:spPr>
          <a:xfrm>
            <a:off x="6320100" y="383634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54" name="Google Shape;254;g3264f5977a2_0_0"/>
          <p:cNvSpPr txBox="1"/>
          <p:nvPr/>
        </p:nvSpPr>
        <p:spPr>
          <a:xfrm>
            <a:off x="3419600" y="684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TRANSLATE TO ENGLISH</a:t>
            </a:r>
            <a:endParaRPr b="0" i="0" sz="1300" u="none" cap="none" strike="noStrike">
              <a:solidFill>
                <a:schemeClr val="dk1"/>
              </a:solidFill>
              <a:latin typeface="Courier New"/>
              <a:ea typeface="Courier New"/>
              <a:cs typeface="Courier New"/>
              <a:sym typeface="Courier New"/>
            </a:endParaRPr>
          </a:p>
        </p:txBody>
      </p:sp>
      <p:sp>
        <p:nvSpPr>
          <p:cNvPr id="255" name="Google Shape;255;g3264f5977a2_0_0"/>
          <p:cNvSpPr txBox="1"/>
          <p:nvPr/>
        </p:nvSpPr>
        <p:spPr>
          <a:xfrm>
            <a:off x="4577275" y="4288763"/>
            <a:ext cx="1632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IMAGE DESCRIPTION</a:t>
            </a:r>
            <a:endParaRPr b="0" i="0" sz="1200" u="none" cap="none" strike="noStrike">
              <a:solidFill>
                <a:schemeClr val="dk1"/>
              </a:solidFill>
              <a:latin typeface="Courier New"/>
              <a:ea typeface="Courier New"/>
              <a:cs typeface="Courier New"/>
              <a:sym typeface="Courier New"/>
            </a:endParaRPr>
          </a:p>
        </p:txBody>
      </p:sp>
      <p:cxnSp>
        <p:nvCxnSpPr>
          <p:cNvPr id="256" name="Google Shape;256;g3264f5977a2_0_0"/>
          <p:cNvCxnSpPr>
            <a:stCxn id="254" idx="2"/>
          </p:cNvCxnSpPr>
          <p:nvPr/>
        </p:nvCxnSpPr>
        <p:spPr>
          <a:xfrm rot="5400000">
            <a:off x="3486500" y="1190600"/>
            <a:ext cx="576300" cy="710100"/>
          </a:xfrm>
          <a:prstGeom prst="curvedConnector2">
            <a:avLst/>
          </a:prstGeom>
          <a:noFill/>
          <a:ln cap="flat" cmpd="sng" w="9525">
            <a:solidFill>
              <a:schemeClr val="dk2"/>
            </a:solidFill>
            <a:prstDash val="solid"/>
            <a:round/>
            <a:headEnd len="sm" w="sm" type="none"/>
            <a:tailEnd len="med" w="med" type="triangle"/>
          </a:ln>
        </p:spPr>
      </p:cxnSp>
      <p:cxnSp>
        <p:nvCxnSpPr>
          <p:cNvPr id="257" name="Google Shape;257;g3264f5977a2_0_0"/>
          <p:cNvCxnSpPr>
            <a:stCxn id="252" idx="0"/>
          </p:cNvCxnSpPr>
          <p:nvPr/>
        </p:nvCxnSpPr>
        <p:spPr>
          <a:xfrm rot="-5400000">
            <a:off x="4601400" y="1804150"/>
            <a:ext cx="576300" cy="635100"/>
          </a:xfrm>
          <a:prstGeom prst="curvedConnector2">
            <a:avLst/>
          </a:prstGeom>
          <a:noFill/>
          <a:ln cap="flat" cmpd="sng" w="9525">
            <a:solidFill>
              <a:schemeClr val="dk2"/>
            </a:solidFill>
            <a:prstDash val="solid"/>
            <a:round/>
            <a:headEnd len="sm" w="sm" type="none"/>
            <a:tailEnd len="med" w="med" type="stealth"/>
          </a:ln>
        </p:spPr>
      </p:cxnSp>
      <p:cxnSp>
        <p:nvCxnSpPr>
          <p:cNvPr id="258" name="Google Shape;258;g3264f5977a2_0_0"/>
          <p:cNvCxnSpPr>
            <a:stCxn id="255" idx="0"/>
          </p:cNvCxnSpPr>
          <p:nvPr/>
        </p:nvCxnSpPr>
        <p:spPr>
          <a:xfrm flipH="1" rot="5400000">
            <a:off x="4828375" y="3723863"/>
            <a:ext cx="313800" cy="816000"/>
          </a:xfrm>
          <a:prstGeom prst="curvedConnector2">
            <a:avLst/>
          </a:prstGeom>
          <a:noFill/>
          <a:ln cap="flat" cmpd="sng" w="9525">
            <a:solidFill>
              <a:schemeClr val="dk2"/>
            </a:solidFill>
            <a:prstDash val="solid"/>
            <a:round/>
            <a:headEnd len="sm" w="sm" type="none"/>
            <a:tailEnd len="med" w="med" type="stealth"/>
          </a:ln>
        </p:spPr>
      </p:cxnSp>
      <p:sp>
        <p:nvSpPr>
          <p:cNvPr id="259" name="Google Shape;259;g3264f5977a2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60" name="Google Shape;260;g3264f5977a2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61" name="Google Shape;261;g3264f5977a2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62" name="Google Shape;262;g3264f5977a2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63" name="Google Shape;263;g3264f5977a2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64" name="Google Shape;264;g3264f5977a2_0_0"/>
          <p:cNvPicPr preferRelativeResize="0"/>
          <p:nvPr/>
        </p:nvPicPr>
        <p:blipFill rotWithShape="1">
          <a:blip r:embed="rId4">
            <a:alphaModFix/>
          </a:blip>
          <a:srcRect b="0" l="0" r="0" t="0"/>
          <a:stretch/>
        </p:blipFill>
        <p:spPr>
          <a:xfrm>
            <a:off x="464099" y="771125"/>
            <a:ext cx="2955501" cy="2168829"/>
          </a:xfrm>
          <a:prstGeom prst="rect">
            <a:avLst/>
          </a:prstGeom>
          <a:noFill/>
          <a:ln>
            <a:noFill/>
          </a:ln>
          <a:effectLst>
            <a:outerShdw blurRad="342900" rotWithShape="0" algn="bl" dir="5400000" dist="114300">
              <a:srgbClr val="000000">
                <a:alpha val="49803"/>
              </a:srgbClr>
            </a:outerShdw>
          </a:effectLst>
        </p:spPr>
      </p:pic>
      <p:pic>
        <p:nvPicPr>
          <p:cNvPr id="265" name="Google Shape;265;g3264f5977a2_0_0"/>
          <p:cNvPicPr preferRelativeResize="0"/>
          <p:nvPr/>
        </p:nvPicPr>
        <p:blipFill rotWithShape="1">
          <a:blip r:embed="rId5">
            <a:alphaModFix/>
          </a:blip>
          <a:srcRect b="0" l="0" r="0" t="0"/>
          <a:stretch/>
        </p:blipFill>
        <p:spPr>
          <a:xfrm>
            <a:off x="5207100" y="771125"/>
            <a:ext cx="3557100" cy="2273754"/>
          </a:xfrm>
          <a:prstGeom prst="rect">
            <a:avLst/>
          </a:prstGeom>
          <a:noFill/>
          <a:ln>
            <a:noFill/>
          </a:ln>
          <a:effectLst>
            <a:outerShdw blurRad="485775" rotWithShape="0" algn="bl" dir="5400000" dist="114300">
              <a:srgbClr val="000000">
                <a:alpha val="49803"/>
              </a:srgbClr>
            </a:outerShdw>
          </a:effectLst>
        </p:spPr>
      </p:pic>
      <p:pic>
        <p:nvPicPr>
          <p:cNvPr id="266" name="Google Shape;266;g3264f5977a2_0_0"/>
          <p:cNvPicPr preferRelativeResize="0"/>
          <p:nvPr/>
        </p:nvPicPr>
        <p:blipFill rotWithShape="1">
          <a:blip r:embed="rId6">
            <a:alphaModFix/>
          </a:blip>
          <a:srcRect b="0" l="0" r="0" t="0"/>
          <a:stretch/>
        </p:blipFill>
        <p:spPr>
          <a:xfrm>
            <a:off x="464097" y="3093400"/>
            <a:ext cx="4113175" cy="1767881"/>
          </a:xfrm>
          <a:prstGeom prst="rect">
            <a:avLst/>
          </a:prstGeom>
          <a:noFill/>
          <a:ln>
            <a:noFill/>
          </a:ln>
          <a:effectLst>
            <a:outerShdw blurRad="342900" rotWithShape="0" algn="bl" dir="5400000" dist="114300">
              <a:srgbClr val="000000">
                <a:alpha val="49803"/>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264f5977a2_0_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72" name="Google Shape;272;g3264f5977a2_0_9"/>
          <p:cNvSpPr txBox="1"/>
          <p:nvPr/>
        </p:nvSpPr>
        <p:spPr>
          <a:xfrm>
            <a:off x="3560525" y="7239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AUDIO MOOD ANALYSIS</a:t>
            </a:r>
            <a:endParaRPr b="0" i="0" sz="1300" u="none" cap="none" strike="noStrike">
              <a:solidFill>
                <a:schemeClr val="dk1"/>
              </a:solidFill>
              <a:latin typeface="Courier New"/>
              <a:ea typeface="Courier New"/>
              <a:cs typeface="Courier New"/>
              <a:sym typeface="Courier New"/>
            </a:endParaRPr>
          </a:p>
        </p:txBody>
      </p:sp>
      <p:cxnSp>
        <p:nvCxnSpPr>
          <p:cNvPr id="273" name="Google Shape;273;g3264f5977a2_0_9"/>
          <p:cNvCxnSpPr>
            <a:stCxn id="272" idx="2"/>
          </p:cNvCxnSpPr>
          <p:nvPr/>
        </p:nvCxnSpPr>
        <p:spPr>
          <a:xfrm rot="5400000">
            <a:off x="3640625" y="1216500"/>
            <a:ext cx="549900" cy="710100"/>
          </a:xfrm>
          <a:prstGeom prst="curvedConnector2">
            <a:avLst/>
          </a:prstGeom>
          <a:noFill/>
          <a:ln cap="flat" cmpd="sng" w="9525">
            <a:solidFill>
              <a:schemeClr val="dk2"/>
            </a:solidFill>
            <a:prstDash val="solid"/>
            <a:round/>
            <a:headEnd len="sm" w="sm" type="none"/>
            <a:tailEnd len="med" w="med" type="stealth"/>
          </a:ln>
        </p:spPr>
      </p:cxnSp>
      <p:sp>
        <p:nvSpPr>
          <p:cNvPr id="274" name="Google Shape;274;g3264f5977a2_0_9"/>
          <p:cNvSpPr txBox="1"/>
          <p:nvPr/>
        </p:nvSpPr>
        <p:spPr>
          <a:xfrm>
            <a:off x="4336300" y="2548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TEXT FROM IMAGE</a:t>
            </a:r>
            <a:endParaRPr b="0" i="0" sz="1300" u="none" cap="none" strike="noStrike">
              <a:solidFill>
                <a:schemeClr val="dk1"/>
              </a:solidFill>
              <a:latin typeface="Courier New"/>
              <a:ea typeface="Courier New"/>
              <a:cs typeface="Courier New"/>
              <a:sym typeface="Courier New"/>
            </a:endParaRPr>
          </a:p>
        </p:txBody>
      </p:sp>
      <p:cxnSp>
        <p:nvCxnSpPr>
          <p:cNvPr id="275" name="Google Shape;275;g3264f5977a2_0_9"/>
          <p:cNvCxnSpPr>
            <a:stCxn id="274" idx="0"/>
          </p:cNvCxnSpPr>
          <p:nvPr/>
        </p:nvCxnSpPr>
        <p:spPr>
          <a:xfrm rot="-5400000">
            <a:off x="5092300" y="1872950"/>
            <a:ext cx="630000" cy="721800"/>
          </a:xfrm>
          <a:prstGeom prst="curvedConnector2">
            <a:avLst/>
          </a:prstGeom>
          <a:noFill/>
          <a:ln cap="flat" cmpd="sng" w="9525">
            <a:solidFill>
              <a:schemeClr val="dk2"/>
            </a:solidFill>
            <a:prstDash val="solid"/>
            <a:round/>
            <a:headEnd len="sm" w="sm" type="none"/>
            <a:tailEnd len="med" w="med" type="stealth"/>
          </a:ln>
        </p:spPr>
      </p:cxnSp>
      <p:sp>
        <p:nvSpPr>
          <p:cNvPr id="276" name="Google Shape;276;g3264f5977a2_0_9"/>
          <p:cNvSpPr txBox="1"/>
          <p:nvPr/>
        </p:nvSpPr>
        <p:spPr>
          <a:xfrm>
            <a:off x="4116800" y="4216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PREDICTION TO WELLBEING</a:t>
            </a:r>
            <a:endParaRPr b="0" i="0" sz="1300" u="none" cap="none" strike="noStrike">
              <a:solidFill>
                <a:schemeClr val="dk1"/>
              </a:solidFill>
              <a:latin typeface="Courier New"/>
              <a:ea typeface="Courier New"/>
              <a:cs typeface="Courier New"/>
              <a:sym typeface="Courier New"/>
            </a:endParaRPr>
          </a:p>
        </p:txBody>
      </p:sp>
      <p:cxnSp>
        <p:nvCxnSpPr>
          <p:cNvPr id="277" name="Google Shape;277;g3264f5977a2_0_9"/>
          <p:cNvCxnSpPr>
            <a:stCxn id="276" idx="0"/>
          </p:cNvCxnSpPr>
          <p:nvPr/>
        </p:nvCxnSpPr>
        <p:spPr>
          <a:xfrm flipH="1" rot="5400000">
            <a:off x="4194950" y="3584850"/>
            <a:ext cx="553800" cy="710100"/>
          </a:xfrm>
          <a:prstGeom prst="curvedConnector2">
            <a:avLst/>
          </a:prstGeom>
          <a:noFill/>
          <a:ln cap="flat" cmpd="sng" w="9525">
            <a:solidFill>
              <a:schemeClr val="dk2"/>
            </a:solidFill>
            <a:prstDash val="solid"/>
            <a:round/>
            <a:headEnd len="sm" w="sm" type="none"/>
            <a:tailEnd len="med" w="med" type="stealth"/>
          </a:ln>
        </p:spPr>
      </p:cxnSp>
      <p:sp>
        <p:nvSpPr>
          <p:cNvPr id="278" name="Google Shape;278;g3264f5977a2_0_9"/>
          <p:cNvSpPr txBox="1"/>
          <p:nvPr/>
        </p:nvSpPr>
        <p:spPr>
          <a:xfrm>
            <a:off x="6184700" y="431309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79" name="Google Shape;279;g3264f5977a2_0_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80" name="Google Shape;280;g3264f5977a2_0_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81" name="Google Shape;281;g3264f5977a2_0_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82" name="Google Shape;282;g3264f5977a2_0_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83" name="Google Shape;283;g3264f5977a2_0_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84" name="Google Shape;284;g3264f5977a2_0_9"/>
          <p:cNvPicPr preferRelativeResize="0"/>
          <p:nvPr/>
        </p:nvPicPr>
        <p:blipFill rotWithShape="1">
          <a:blip r:embed="rId4">
            <a:alphaModFix/>
          </a:blip>
          <a:srcRect b="0" l="0" r="0" t="0"/>
          <a:stretch/>
        </p:blipFill>
        <p:spPr>
          <a:xfrm>
            <a:off x="475300" y="771125"/>
            <a:ext cx="3075800" cy="2213700"/>
          </a:xfrm>
          <a:prstGeom prst="rect">
            <a:avLst/>
          </a:prstGeom>
          <a:noFill/>
          <a:ln>
            <a:noFill/>
          </a:ln>
          <a:effectLst>
            <a:outerShdw blurRad="342900" rotWithShape="0" algn="bl" dir="5400000" dist="114300">
              <a:srgbClr val="000000">
                <a:alpha val="49803"/>
              </a:srgbClr>
            </a:outerShdw>
          </a:effectLst>
        </p:spPr>
      </p:pic>
      <p:pic>
        <p:nvPicPr>
          <p:cNvPr id="285" name="Google Shape;285;g3264f5977a2_0_9"/>
          <p:cNvPicPr preferRelativeResize="0"/>
          <p:nvPr/>
        </p:nvPicPr>
        <p:blipFill rotWithShape="1">
          <a:blip r:embed="rId5">
            <a:alphaModFix/>
          </a:blip>
          <a:srcRect b="0" l="0" r="0" t="0"/>
          <a:stretch/>
        </p:blipFill>
        <p:spPr>
          <a:xfrm>
            <a:off x="5756500" y="771125"/>
            <a:ext cx="2973397" cy="3237166"/>
          </a:xfrm>
          <a:prstGeom prst="rect">
            <a:avLst/>
          </a:prstGeom>
          <a:noFill/>
          <a:ln>
            <a:noFill/>
          </a:ln>
          <a:effectLst>
            <a:outerShdw blurRad="342900" rotWithShape="0" algn="bl" dir="5400000" dist="114300">
              <a:srgbClr val="000000">
                <a:alpha val="49803"/>
              </a:srgbClr>
            </a:outerShdw>
          </a:effectLst>
        </p:spPr>
      </p:pic>
      <p:pic>
        <p:nvPicPr>
          <p:cNvPr id="286" name="Google Shape;286;g3264f5977a2_0_9" title="DFD L2 MW.png"/>
          <p:cNvPicPr preferRelativeResize="0"/>
          <p:nvPr/>
        </p:nvPicPr>
        <p:blipFill rotWithShape="1">
          <a:blip r:embed="rId6">
            <a:alphaModFix/>
          </a:blip>
          <a:srcRect b="0" l="0" r="0" t="0"/>
          <a:stretch/>
        </p:blipFill>
        <p:spPr>
          <a:xfrm>
            <a:off x="464100" y="3087100"/>
            <a:ext cx="3652700" cy="1802382"/>
          </a:xfrm>
          <a:prstGeom prst="rect">
            <a:avLst/>
          </a:prstGeom>
          <a:noFill/>
          <a:ln>
            <a:noFill/>
          </a:ln>
          <a:effectLst>
            <a:outerShdw blurRad="342900" rotWithShape="0" algn="bl" dir="5400000" dist="114300">
              <a:srgbClr val="000000">
                <a:alpha val="49803"/>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292" name="Google Shape;292;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separately. Used in Ensemble Learning and 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293" name="Google Shape;293;p1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94" name="Google Shape;294;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95" name="Google Shape;295;p1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96" name="Google Shape;296;p1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97" name="Google Shape;297;p15"/>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00" y="336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71" name="Google Shape;71;p2"/>
          <p:cNvSpPr txBox="1"/>
          <p:nvPr>
            <p:ph idx="1" type="body"/>
          </p:nvPr>
        </p:nvSpPr>
        <p:spPr>
          <a:xfrm>
            <a:off x="442850" y="1061325"/>
            <a:ext cx="4145700" cy="3812400"/>
          </a:xfrm>
          <a:prstGeom prst="rect">
            <a:avLst/>
          </a:prstGeom>
          <a:noFill/>
          <a:ln>
            <a:noFill/>
          </a:ln>
        </p:spPr>
        <p:txBody>
          <a:bodyPr anchorCtr="0" anchor="ctr" bIns="91425" lIns="91425" spcFirstLastPara="1" rIns="91425" wrap="square" tIns="91425">
            <a:noAutofit/>
          </a:bodyPr>
          <a:lstStyle/>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Motivation</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Introduction</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Problem Definition</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Our Contribution and Uniqueness of Project</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Research Work</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Proposed Workflow</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Implementation</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Results and Analysis</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Prototype</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Additional Features</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Deployment</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Conclusion</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Future Scope</a:t>
            </a:r>
            <a:endParaRPr b="1" sz="1671">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1">
                <a:solidFill>
                  <a:schemeClr val="accent6"/>
                </a:solidFill>
                <a:latin typeface="Courier New"/>
                <a:ea typeface="Courier New"/>
                <a:cs typeface="Courier New"/>
                <a:sym typeface="Courier New"/>
              </a:rPr>
              <a:t>References</a:t>
            </a:r>
            <a:endParaRPr b="1" sz="1671">
              <a:solidFill>
                <a:schemeClr val="accent6"/>
              </a:solidFill>
              <a:latin typeface="Courier New"/>
              <a:ea typeface="Courier New"/>
              <a:cs typeface="Courier New"/>
              <a:sym typeface="Courier New"/>
            </a:endParaRPr>
          </a:p>
          <a:p>
            <a:pPr indent="0" lvl="0" marL="457200" rtl="0" algn="l">
              <a:lnSpc>
                <a:spcPct val="95000"/>
              </a:lnSpc>
              <a:spcBef>
                <a:spcPts val="0"/>
              </a:spcBef>
              <a:spcAft>
                <a:spcPts val="0"/>
              </a:spcAft>
              <a:buSzPts val="1395"/>
              <a:buNone/>
            </a:pPr>
            <a:r>
              <a:t/>
            </a:r>
            <a:endParaRPr b="1" sz="1671">
              <a:solidFill>
                <a:schemeClr val="accent6"/>
              </a:solidFill>
              <a:latin typeface="Courier New"/>
              <a:ea typeface="Courier New"/>
              <a:cs typeface="Courier New"/>
              <a:sym typeface="Courier New"/>
            </a:endParaRPr>
          </a:p>
        </p:txBody>
      </p:sp>
      <p:pic>
        <p:nvPicPr>
          <p:cNvPr descr="Free Images : laptop, computer, writing, work, hand, screen ..." id="72" name="Google Shape;72;p2"/>
          <p:cNvPicPr preferRelativeResize="0"/>
          <p:nvPr/>
        </p:nvPicPr>
        <p:blipFill rotWithShape="1">
          <a:blip r:embed="rId3">
            <a:alphaModFix/>
          </a:blip>
          <a:srcRect b="0" l="0" r="0" t="0"/>
          <a:stretch/>
        </p:blipFill>
        <p:spPr>
          <a:xfrm>
            <a:off x="4693622" y="1355974"/>
            <a:ext cx="4145577" cy="2763036"/>
          </a:xfrm>
          <a:prstGeom prst="rect">
            <a:avLst/>
          </a:prstGeom>
          <a:noFill/>
          <a:ln>
            <a:noFill/>
          </a:ln>
          <a:effectLst>
            <a:outerShdw blurRad="485775" rotWithShape="0" algn="bl" dir="7800000" dist="209550">
              <a:srgbClr val="000000">
                <a:alpha val="47450"/>
              </a:srgbClr>
            </a:outerShdw>
          </a:effectLst>
        </p:spPr>
      </p:pic>
      <p:sp>
        <p:nvSpPr>
          <p:cNvPr id="73" name="Google Shape;73;p2"/>
          <p:cNvSpPr txBox="1"/>
          <p:nvPr/>
        </p:nvSpPr>
        <p:spPr>
          <a:xfrm>
            <a:off x="0" y="-19275"/>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74" name="Google Shape;74;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75" name="Google Shape;75;p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76" name="Google Shape;76;p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77" name="Google Shape;77;p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6"/>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03" name="Google Shape;303;p16"/>
          <p:cNvSpPr txBox="1"/>
          <p:nvPr/>
        </p:nvSpPr>
        <p:spPr>
          <a:xfrm>
            <a:off x="832213" y="43740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pic>
        <p:nvPicPr>
          <p:cNvPr id="304" name="Google Shape;304;p16"/>
          <p:cNvPicPr preferRelativeResize="0"/>
          <p:nvPr/>
        </p:nvPicPr>
        <p:blipFill rotWithShape="1">
          <a:blip r:embed="rId3">
            <a:alphaModFix/>
          </a:blip>
          <a:srcRect b="0" l="0" r="0" t="0"/>
          <a:stretch/>
        </p:blipFill>
        <p:spPr>
          <a:xfrm>
            <a:off x="1440238" y="870250"/>
            <a:ext cx="6263532" cy="3503799"/>
          </a:xfrm>
          <a:prstGeom prst="rect">
            <a:avLst/>
          </a:prstGeom>
          <a:noFill/>
          <a:ln>
            <a:noFill/>
          </a:ln>
          <a:effectLst>
            <a:outerShdw blurRad="485775" rotWithShape="0" algn="bl" dir="5400000" dist="114300">
              <a:srgbClr val="000000">
                <a:alpha val="49803"/>
              </a:srgbClr>
            </a:outerShdw>
          </a:effectLst>
        </p:spPr>
      </p:pic>
      <p:sp>
        <p:nvSpPr>
          <p:cNvPr id="305" name="Google Shape;305;p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06" name="Google Shape;306;p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07" name="Google Shape;307;p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08" name="Google Shape;308;p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09" name="Google Shape;309;p1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18bb03341f_0_4"/>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15" name="Google Shape;315;g318bb03341f_0_4"/>
          <p:cNvSpPr txBox="1"/>
          <p:nvPr/>
        </p:nvSpPr>
        <p:spPr>
          <a:xfrm>
            <a:off x="832200" y="42978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316" name="Google Shape;316;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a:effectLst>
            <a:outerShdw blurRad="342900" rotWithShape="0" algn="bl" dir="5400000" dist="114300">
              <a:srgbClr val="000000">
                <a:alpha val="49803"/>
              </a:srgbClr>
            </a:outerShdw>
          </a:effectLst>
        </p:spPr>
      </p:pic>
      <p:sp>
        <p:nvSpPr>
          <p:cNvPr id="317" name="Google Shape;317;g318bb03341f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18" name="Google Shape;318;g318bb03341f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19" name="Google Shape;319;g318bb03341f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20" name="Google Shape;320;g318bb03341f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21" name="Google Shape;321;g318bb03341f_0_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18bb03341f_0_1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27" name="Google Shape;327;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328" name="Google Shape;328;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329" name="Google Shape;329;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ENSEMBLE MODEL (BASE MODELS : LOGISTIC REGRESSION, NAIVE BAYES, SVM, XGBOOST, LSTM, TRANSFORMER &amp; META LEARNER : RANDOM FOREST) WITH ACCURACY OF 98.03% WAS USED IN WEB APPLICATION</a:t>
            </a:r>
            <a:endParaRPr b="0" i="0" sz="1200" u="none" cap="none" strike="noStrike">
              <a:solidFill>
                <a:schemeClr val="dk1"/>
              </a:solidFill>
              <a:latin typeface="Courier New"/>
              <a:ea typeface="Courier New"/>
              <a:cs typeface="Courier New"/>
              <a:sym typeface="Courier New"/>
            </a:endParaRPr>
          </a:p>
        </p:txBody>
      </p:sp>
      <p:pic>
        <p:nvPicPr>
          <p:cNvPr id="330" name="Google Shape;330;g318bb03341f_0_12"/>
          <p:cNvPicPr preferRelativeResize="0"/>
          <p:nvPr/>
        </p:nvPicPr>
        <p:blipFill rotWithShape="1">
          <a:blip r:embed="rId3">
            <a:alphaModFix/>
          </a:blip>
          <a:srcRect b="0" l="0" r="0" t="0"/>
          <a:stretch/>
        </p:blipFill>
        <p:spPr>
          <a:xfrm>
            <a:off x="576788" y="870250"/>
            <a:ext cx="3610736" cy="2991875"/>
          </a:xfrm>
          <a:prstGeom prst="rect">
            <a:avLst/>
          </a:prstGeom>
          <a:noFill/>
          <a:ln>
            <a:noFill/>
          </a:ln>
          <a:effectLst>
            <a:outerShdw blurRad="485775" rotWithShape="0" algn="bl" dir="5400000" dist="114300">
              <a:srgbClr val="000000">
                <a:alpha val="49803"/>
              </a:srgbClr>
            </a:outerShdw>
          </a:effectLst>
        </p:spPr>
      </p:pic>
      <p:sp>
        <p:nvSpPr>
          <p:cNvPr id="331" name="Google Shape;331;g318bb03341f_0_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32" name="Google Shape;332;g318bb03341f_0_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33" name="Google Shape;333;g318bb03341f_0_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34" name="Google Shape;334;g318bb03341f_0_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35" name="Google Shape;335;g318bb03341f_0_12"/>
          <p:cNvPicPr preferRelativeResize="0"/>
          <p:nvPr/>
        </p:nvPicPr>
        <p:blipFill rotWithShape="1">
          <a:blip r:embed="rId4">
            <a:alphaModFix/>
          </a:blip>
          <a:srcRect b="0" l="0" r="0" t="0"/>
          <a:stretch/>
        </p:blipFill>
        <p:spPr>
          <a:xfrm>
            <a:off x="0" y="-19276"/>
            <a:ext cx="548700" cy="548700"/>
          </a:xfrm>
          <a:prstGeom prst="rect">
            <a:avLst/>
          </a:prstGeom>
          <a:noFill/>
          <a:ln>
            <a:noFill/>
          </a:ln>
        </p:spPr>
      </p:pic>
      <p:pic>
        <p:nvPicPr>
          <p:cNvPr id="336" name="Google Shape;336;g318bb03341f_0_12" title="EM T CM.png"/>
          <p:cNvPicPr preferRelativeResize="0"/>
          <p:nvPr/>
        </p:nvPicPr>
        <p:blipFill rotWithShape="1">
          <a:blip r:embed="rId5">
            <a:alphaModFix/>
          </a:blip>
          <a:srcRect b="0" l="0" r="0" t="0"/>
          <a:stretch/>
        </p:blipFill>
        <p:spPr>
          <a:xfrm>
            <a:off x="5098883" y="870250"/>
            <a:ext cx="3380180" cy="2991875"/>
          </a:xfrm>
          <a:prstGeom prst="rect">
            <a:avLst/>
          </a:prstGeom>
          <a:noFill/>
          <a:ln>
            <a:noFill/>
          </a:ln>
          <a:effectLst>
            <a:outerShdw blurRad="342900" rotWithShape="0" algn="bl" dir="8520000" dist="114300">
              <a:srgbClr val="000000">
                <a:alpha val="49803"/>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1afdb7f163_0_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42" name="Google Shape;342;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Courier New"/>
              <a:ea typeface="Courier New"/>
              <a:cs typeface="Courier New"/>
              <a:sym typeface="Courier New"/>
            </a:endParaRPr>
          </a:p>
        </p:txBody>
      </p:sp>
      <p:sp>
        <p:nvSpPr>
          <p:cNvPr id="343" name="Google Shape;343;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COMPARISON OF DIFFERENT ENSEMBLE MODELS</a:t>
            </a:r>
            <a:endParaRPr b="0" i="0" sz="1400" u="none" cap="none" strike="noStrike">
              <a:solidFill>
                <a:schemeClr val="dk1"/>
              </a:solidFill>
              <a:latin typeface="Courier New"/>
              <a:ea typeface="Courier New"/>
              <a:cs typeface="Courier New"/>
              <a:sym typeface="Courier New"/>
            </a:endParaRPr>
          </a:p>
        </p:txBody>
      </p:sp>
      <p:pic>
        <p:nvPicPr>
          <p:cNvPr id="344" name="Google Shape;344;g31afdb7f163_0_2"/>
          <p:cNvPicPr preferRelativeResize="0"/>
          <p:nvPr/>
        </p:nvPicPr>
        <p:blipFill rotWithShape="1">
          <a:blip r:embed="rId3">
            <a:alphaModFix/>
          </a:blip>
          <a:srcRect b="0" l="0" r="0" t="0"/>
          <a:stretch/>
        </p:blipFill>
        <p:spPr>
          <a:xfrm>
            <a:off x="311700" y="717850"/>
            <a:ext cx="6433524" cy="4120849"/>
          </a:xfrm>
          <a:prstGeom prst="rect">
            <a:avLst/>
          </a:prstGeom>
          <a:noFill/>
          <a:ln>
            <a:noFill/>
          </a:ln>
          <a:effectLst>
            <a:outerShdw blurRad="485775" rotWithShape="0" algn="bl" dir="5400000" dist="114300">
              <a:srgbClr val="000000">
                <a:alpha val="49803"/>
              </a:srgbClr>
            </a:outerShdw>
          </a:effectLst>
        </p:spPr>
      </p:pic>
      <p:sp>
        <p:nvSpPr>
          <p:cNvPr id="345" name="Google Shape;345;g31afdb7f163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46" name="Google Shape;346;g31afdb7f163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47" name="Google Shape;347;g31afdb7f163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48" name="Google Shape;348;g31afdb7f163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49" name="Google Shape;349;g31afdb7f163_0_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55" name="Google Shape;355;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356" name="Google Shape;356;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357" name="Google Shape;357;p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58" name="Google Shape;358;p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59" name="Google Shape;359;p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60" name="Google Shape;360;p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61" name="Google Shape;361;p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2beced788e_0_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pic>
        <p:nvPicPr>
          <p:cNvPr id="367" name="Google Shape;367;g32beced788e_0_4"/>
          <p:cNvPicPr preferRelativeResize="0"/>
          <p:nvPr/>
        </p:nvPicPr>
        <p:blipFill rotWithShape="1">
          <a:blip r:embed="rId3">
            <a:alphaModFix/>
          </a:blip>
          <a:srcRect b="0" l="0" r="0" t="0"/>
          <a:stretch/>
        </p:blipFill>
        <p:spPr>
          <a:xfrm>
            <a:off x="492950" y="771125"/>
            <a:ext cx="3996549" cy="3895601"/>
          </a:xfrm>
          <a:prstGeom prst="rect">
            <a:avLst/>
          </a:prstGeom>
          <a:noFill/>
          <a:ln>
            <a:noFill/>
          </a:ln>
          <a:effectLst>
            <a:outerShdw blurRad="342900" rotWithShape="0" algn="bl" dir="5400000" dist="114300">
              <a:srgbClr val="000000">
                <a:alpha val="49803"/>
              </a:srgbClr>
            </a:outerShdw>
          </a:effectLst>
        </p:spPr>
      </p:pic>
      <p:pic>
        <p:nvPicPr>
          <p:cNvPr id="368" name="Google Shape;368;g32beced788e_0_4"/>
          <p:cNvPicPr preferRelativeResize="0"/>
          <p:nvPr/>
        </p:nvPicPr>
        <p:blipFill rotWithShape="1">
          <a:blip r:embed="rId4">
            <a:alphaModFix/>
          </a:blip>
          <a:srcRect b="0" l="0" r="0" t="0"/>
          <a:stretch/>
        </p:blipFill>
        <p:spPr>
          <a:xfrm>
            <a:off x="5035240" y="771125"/>
            <a:ext cx="3567485" cy="3895600"/>
          </a:xfrm>
          <a:prstGeom prst="rect">
            <a:avLst/>
          </a:prstGeom>
          <a:noFill/>
          <a:ln>
            <a:noFill/>
          </a:ln>
          <a:effectLst>
            <a:outerShdw blurRad="342900" rotWithShape="0" algn="bl" dir="5400000" dist="114300">
              <a:srgbClr val="000000">
                <a:alpha val="49803"/>
              </a:srgbClr>
            </a:outerShdw>
          </a:effectLst>
        </p:spPr>
      </p:pic>
      <p:sp>
        <p:nvSpPr>
          <p:cNvPr id="369" name="Google Shape;369;g32beced788e_0_4"/>
          <p:cNvSpPr txBox="1"/>
          <p:nvPr/>
        </p:nvSpPr>
        <p:spPr>
          <a:xfrm>
            <a:off x="5594400" y="4590525"/>
            <a:ext cx="281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IMAGE CLASSIFICATION</a:t>
            </a:r>
            <a:endParaRPr b="0" i="0" sz="1400" u="none" cap="none" strike="noStrike">
              <a:solidFill>
                <a:schemeClr val="dk1"/>
              </a:solidFill>
              <a:latin typeface="Courier New"/>
              <a:ea typeface="Courier New"/>
              <a:cs typeface="Courier New"/>
              <a:sym typeface="Courier New"/>
            </a:endParaRPr>
          </a:p>
        </p:txBody>
      </p:sp>
      <p:sp>
        <p:nvSpPr>
          <p:cNvPr id="370" name="Google Shape;370;g32beced788e_0_4"/>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TEXT CLASSIFICATION</a:t>
            </a:r>
            <a:endParaRPr b="0" i="0" sz="1400" u="none" cap="none" strike="noStrike">
              <a:solidFill>
                <a:schemeClr val="dk1"/>
              </a:solidFill>
              <a:latin typeface="Courier New"/>
              <a:ea typeface="Courier New"/>
              <a:cs typeface="Courier New"/>
              <a:sym typeface="Courier New"/>
            </a:endParaRPr>
          </a:p>
        </p:txBody>
      </p:sp>
      <p:sp>
        <p:nvSpPr>
          <p:cNvPr id="371" name="Google Shape;371;g32beced788e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72" name="Google Shape;372;g32beced788e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73" name="Google Shape;373;g32beced788e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74" name="Google Shape;374;g32beced788e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75" name="Google Shape;375;g32beced788e_0_4"/>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2beced788e_0_1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81" name="Google Shape;381;g32beced788e_0_16"/>
          <p:cNvSpPr txBox="1"/>
          <p:nvPr/>
        </p:nvSpPr>
        <p:spPr>
          <a:xfrm>
            <a:off x="4312075" y="4590525"/>
            <a:ext cx="4098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REDDIT AND TWITTER USERNAME ANALYSIS</a:t>
            </a:r>
            <a:endParaRPr b="0" i="0" sz="1200" u="none" cap="none" strike="noStrike">
              <a:solidFill>
                <a:schemeClr val="dk1"/>
              </a:solidFill>
              <a:latin typeface="Courier New"/>
              <a:ea typeface="Courier New"/>
              <a:cs typeface="Courier New"/>
              <a:sym typeface="Courier New"/>
            </a:endParaRPr>
          </a:p>
        </p:txBody>
      </p:sp>
      <p:sp>
        <p:nvSpPr>
          <p:cNvPr id="382" name="Google Shape;382;g32beced788e_0_16"/>
          <p:cNvSpPr txBox="1"/>
          <p:nvPr/>
        </p:nvSpPr>
        <p:spPr>
          <a:xfrm>
            <a:off x="1346725" y="4548750"/>
            <a:ext cx="2289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VIDEO ANALYSIS</a:t>
            </a:r>
            <a:endParaRPr b="0" i="0" sz="1200" u="none" cap="none" strike="noStrike">
              <a:solidFill>
                <a:schemeClr val="dk1"/>
              </a:solidFill>
              <a:latin typeface="Courier New"/>
              <a:ea typeface="Courier New"/>
              <a:cs typeface="Courier New"/>
              <a:sym typeface="Courier New"/>
            </a:endParaRPr>
          </a:p>
        </p:txBody>
      </p:sp>
      <p:pic>
        <p:nvPicPr>
          <p:cNvPr id="383" name="Google Shape;383;g32beced788e_0_16"/>
          <p:cNvPicPr preferRelativeResize="0"/>
          <p:nvPr/>
        </p:nvPicPr>
        <p:blipFill rotWithShape="1">
          <a:blip r:embed="rId3">
            <a:alphaModFix/>
          </a:blip>
          <a:srcRect b="0" l="0" r="0" t="0"/>
          <a:stretch/>
        </p:blipFill>
        <p:spPr>
          <a:xfrm>
            <a:off x="857500" y="771125"/>
            <a:ext cx="3454587" cy="3819400"/>
          </a:xfrm>
          <a:prstGeom prst="rect">
            <a:avLst/>
          </a:prstGeom>
          <a:noFill/>
          <a:ln>
            <a:noFill/>
          </a:ln>
          <a:effectLst>
            <a:outerShdw blurRad="342900" rotWithShape="0" algn="bl" dir="5400000" dist="114300">
              <a:srgbClr val="000000">
                <a:alpha val="49803"/>
              </a:srgbClr>
            </a:outerShdw>
          </a:effectLst>
        </p:spPr>
      </p:pic>
      <p:pic>
        <p:nvPicPr>
          <p:cNvPr id="384" name="Google Shape;384;g32beced788e_0_16"/>
          <p:cNvPicPr preferRelativeResize="0"/>
          <p:nvPr/>
        </p:nvPicPr>
        <p:blipFill rotWithShape="1">
          <a:blip r:embed="rId4">
            <a:alphaModFix/>
          </a:blip>
          <a:srcRect b="0" l="0" r="0" t="0"/>
          <a:stretch/>
        </p:blipFill>
        <p:spPr>
          <a:xfrm>
            <a:off x="4804400" y="732750"/>
            <a:ext cx="3113625" cy="3896149"/>
          </a:xfrm>
          <a:prstGeom prst="rect">
            <a:avLst/>
          </a:prstGeom>
          <a:noFill/>
          <a:ln>
            <a:noFill/>
          </a:ln>
          <a:effectLst>
            <a:outerShdw blurRad="342900" rotWithShape="0" algn="bl" dir="5400000" dist="114300">
              <a:srgbClr val="000000">
                <a:alpha val="49803"/>
              </a:srgbClr>
            </a:outerShdw>
          </a:effectLst>
        </p:spPr>
      </p:pic>
      <p:sp>
        <p:nvSpPr>
          <p:cNvPr id="385" name="Google Shape;385;g32beced788e_0_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86" name="Google Shape;386;g32beced788e_0_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87" name="Google Shape;387;g32beced788e_0_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88" name="Google Shape;388;g32beced788e_0_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89" name="Google Shape;389;g32beced788e_0_16"/>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95" name="Google Shape;395;p19"/>
          <p:cNvSpPr txBox="1"/>
          <p:nvPr/>
        </p:nvSpPr>
        <p:spPr>
          <a:xfrm>
            <a:off x="2764500" y="4344450"/>
            <a:ext cx="3919800" cy="44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396" name="Google Shape;396;p1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97" name="Google Shape;397;p1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98" name="Google Shape;398;p1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99" name="Google Shape;399;p1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00" name="Google Shape;400;p1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01" name="Google Shape;401;p19"/>
          <p:cNvPicPr preferRelativeResize="0"/>
          <p:nvPr/>
        </p:nvPicPr>
        <p:blipFill rotWithShape="1">
          <a:blip r:embed="rId4">
            <a:alphaModFix/>
          </a:blip>
          <a:srcRect b="0" l="0" r="0" t="0"/>
          <a:stretch/>
        </p:blipFill>
        <p:spPr>
          <a:xfrm>
            <a:off x="989700" y="923525"/>
            <a:ext cx="7164607" cy="3268525"/>
          </a:xfrm>
          <a:prstGeom prst="rect">
            <a:avLst/>
          </a:prstGeom>
          <a:noFill/>
          <a:ln>
            <a:noFill/>
          </a:ln>
          <a:effectLst>
            <a:outerShdw blurRad="342900" rotWithShape="0" algn="bl" dir="5400000" dist="114300">
              <a:srgbClr val="000000">
                <a:alpha val="49803"/>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31f4e3d3d99_0_12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07" name="Google Shape;407;g31f4e3d3d99_0_122"/>
          <p:cNvSpPr txBox="1"/>
          <p:nvPr/>
        </p:nvSpPr>
        <p:spPr>
          <a:xfrm>
            <a:off x="1266300" y="46799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WEB APPLICATION INTERFACE</a:t>
            </a:r>
            <a:endParaRPr b="0" i="0" sz="1300" u="none" cap="none" strike="noStrike">
              <a:solidFill>
                <a:schemeClr val="dk1"/>
              </a:solidFill>
              <a:latin typeface="Courier New"/>
              <a:ea typeface="Courier New"/>
              <a:cs typeface="Courier New"/>
              <a:sym typeface="Courier New"/>
            </a:endParaRPr>
          </a:p>
        </p:txBody>
      </p:sp>
      <p:pic>
        <p:nvPicPr>
          <p:cNvPr id="408" name="Google Shape;408;g31f4e3d3d99_0_122"/>
          <p:cNvPicPr preferRelativeResize="0"/>
          <p:nvPr/>
        </p:nvPicPr>
        <p:blipFill rotWithShape="1">
          <a:blip r:embed="rId3">
            <a:alphaModFix/>
          </a:blip>
          <a:srcRect b="0" l="0" r="0" t="0"/>
          <a:stretch/>
        </p:blipFill>
        <p:spPr>
          <a:xfrm>
            <a:off x="897200" y="684825"/>
            <a:ext cx="2421674" cy="1886925"/>
          </a:xfrm>
          <a:prstGeom prst="rect">
            <a:avLst/>
          </a:prstGeom>
          <a:noFill/>
          <a:ln>
            <a:noFill/>
          </a:ln>
          <a:effectLst>
            <a:outerShdw blurRad="485775" rotWithShape="0" algn="bl" dir="5400000" dist="114300">
              <a:srgbClr val="000000">
                <a:alpha val="49803"/>
              </a:srgbClr>
            </a:outerShdw>
          </a:effectLst>
        </p:spPr>
      </p:pic>
      <p:pic>
        <p:nvPicPr>
          <p:cNvPr id="409" name="Google Shape;409;g31f4e3d3d99_0_122"/>
          <p:cNvPicPr preferRelativeResize="0"/>
          <p:nvPr/>
        </p:nvPicPr>
        <p:blipFill rotWithShape="1">
          <a:blip r:embed="rId4">
            <a:alphaModFix/>
          </a:blip>
          <a:srcRect b="0" l="0" r="0" t="0"/>
          <a:stretch/>
        </p:blipFill>
        <p:spPr>
          <a:xfrm>
            <a:off x="3384000" y="684825"/>
            <a:ext cx="2421675" cy="1886925"/>
          </a:xfrm>
          <a:prstGeom prst="rect">
            <a:avLst/>
          </a:prstGeom>
          <a:noFill/>
          <a:ln>
            <a:noFill/>
          </a:ln>
          <a:effectLst>
            <a:outerShdw blurRad="342900" rotWithShape="0" algn="bl" dir="5400000" dist="114300">
              <a:srgbClr val="000000">
                <a:alpha val="49803"/>
              </a:srgbClr>
            </a:outerShdw>
          </a:effectLst>
        </p:spPr>
      </p:pic>
      <p:pic>
        <p:nvPicPr>
          <p:cNvPr id="410" name="Google Shape;410;g31f4e3d3d99_0_122"/>
          <p:cNvPicPr preferRelativeResize="0"/>
          <p:nvPr/>
        </p:nvPicPr>
        <p:blipFill rotWithShape="1">
          <a:blip r:embed="rId5">
            <a:alphaModFix/>
          </a:blip>
          <a:srcRect b="0" l="0" r="0" t="0"/>
          <a:stretch/>
        </p:blipFill>
        <p:spPr>
          <a:xfrm>
            <a:off x="5870800" y="684825"/>
            <a:ext cx="2421675" cy="1886926"/>
          </a:xfrm>
          <a:prstGeom prst="rect">
            <a:avLst/>
          </a:prstGeom>
          <a:noFill/>
          <a:ln>
            <a:noFill/>
          </a:ln>
          <a:effectLst>
            <a:outerShdw blurRad="342900" rotWithShape="0" algn="bl" dir="5400000" dist="114300">
              <a:srgbClr val="000000">
                <a:alpha val="49803"/>
              </a:srgbClr>
            </a:outerShdw>
          </a:effectLst>
        </p:spPr>
      </p:pic>
      <p:pic>
        <p:nvPicPr>
          <p:cNvPr id="411" name="Google Shape;411;g31f4e3d3d99_0_122"/>
          <p:cNvPicPr preferRelativeResize="0"/>
          <p:nvPr/>
        </p:nvPicPr>
        <p:blipFill rotWithShape="1">
          <a:blip r:embed="rId6">
            <a:alphaModFix/>
          </a:blip>
          <a:srcRect b="0" l="0" r="0" t="0"/>
          <a:stretch/>
        </p:blipFill>
        <p:spPr>
          <a:xfrm>
            <a:off x="897206" y="2671700"/>
            <a:ext cx="2421674" cy="2010441"/>
          </a:xfrm>
          <a:prstGeom prst="rect">
            <a:avLst/>
          </a:prstGeom>
          <a:noFill/>
          <a:ln>
            <a:noFill/>
          </a:ln>
          <a:effectLst>
            <a:outerShdw blurRad="342900" rotWithShape="0" algn="bl" dir="5400000" dist="114300">
              <a:srgbClr val="000000">
                <a:alpha val="49803"/>
              </a:srgbClr>
            </a:outerShdw>
          </a:effectLst>
        </p:spPr>
      </p:pic>
      <p:pic>
        <p:nvPicPr>
          <p:cNvPr id="412" name="Google Shape;412;g31f4e3d3d99_0_122"/>
          <p:cNvPicPr preferRelativeResize="0"/>
          <p:nvPr/>
        </p:nvPicPr>
        <p:blipFill rotWithShape="1">
          <a:blip r:embed="rId7">
            <a:alphaModFix/>
          </a:blip>
          <a:srcRect b="0" l="0" r="0" t="0"/>
          <a:stretch/>
        </p:blipFill>
        <p:spPr>
          <a:xfrm>
            <a:off x="3397325" y="2671700"/>
            <a:ext cx="2421676" cy="2010450"/>
          </a:xfrm>
          <a:prstGeom prst="rect">
            <a:avLst/>
          </a:prstGeom>
          <a:noFill/>
          <a:ln>
            <a:noFill/>
          </a:ln>
          <a:effectLst>
            <a:outerShdw blurRad="342900" rotWithShape="0" algn="bl" dir="5400000" dist="114300">
              <a:srgbClr val="000000">
                <a:alpha val="49803"/>
              </a:srgbClr>
            </a:outerShdw>
          </a:effectLst>
        </p:spPr>
      </p:pic>
      <p:pic>
        <p:nvPicPr>
          <p:cNvPr id="413" name="Google Shape;413;g31f4e3d3d99_0_122"/>
          <p:cNvPicPr preferRelativeResize="0"/>
          <p:nvPr/>
        </p:nvPicPr>
        <p:blipFill rotWithShape="1">
          <a:blip r:embed="rId8">
            <a:alphaModFix/>
          </a:blip>
          <a:srcRect b="0" l="0" r="0" t="0"/>
          <a:stretch/>
        </p:blipFill>
        <p:spPr>
          <a:xfrm>
            <a:off x="5897450" y="2671700"/>
            <a:ext cx="2398619" cy="2010450"/>
          </a:xfrm>
          <a:prstGeom prst="rect">
            <a:avLst/>
          </a:prstGeom>
          <a:noFill/>
          <a:ln>
            <a:noFill/>
          </a:ln>
          <a:effectLst>
            <a:outerShdw blurRad="342900" rotWithShape="0" algn="bl" dir="5400000" dist="114300">
              <a:srgbClr val="000000">
                <a:alpha val="49803"/>
              </a:srgbClr>
            </a:outerShdw>
          </a:effectLst>
        </p:spPr>
      </p:pic>
      <p:sp>
        <p:nvSpPr>
          <p:cNvPr id="414" name="Google Shape;414;g31f4e3d3d99_0_1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15" name="Google Shape;415;g31f4e3d3d99_0_1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16" name="Google Shape;416;g31f4e3d3d99_0_1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17" name="Google Shape;417;g31f4e3d3d99_0_1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18" name="Google Shape;418;g31f4e3d3d99_0_122"/>
          <p:cNvPicPr preferRelativeResize="0"/>
          <p:nvPr/>
        </p:nvPicPr>
        <p:blipFill rotWithShape="1">
          <a:blip r:embed="rId9">
            <a:alphaModFix/>
          </a:blip>
          <a:srcRect b="0" l="0" r="0" t="0"/>
          <a:stretch/>
        </p:blipFill>
        <p:spPr>
          <a:xfrm>
            <a:off x="0" y="-19276"/>
            <a:ext cx="548700" cy="54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31f4e3d3d99_0_18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24" name="Google Shape;424;g31f4e3d3d99_0_184"/>
          <p:cNvSpPr txBox="1"/>
          <p:nvPr/>
        </p:nvSpPr>
        <p:spPr>
          <a:xfrm>
            <a:off x="7059100" y="2167800"/>
            <a:ext cx="1891800" cy="80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425" name="Google Shape;425;g31f4e3d3d99_0_184"/>
          <p:cNvPicPr preferRelativeResize="0"/>
          <p:nvPr/>
        </p:nvPicPr>
        <p:blipFill rotWithShape="1">
          <a:blip r:embed="rId3">
            <a:alphaModFix/>
          </a:blip>
          <a:srcRect b="0" l="0" r="0" t="0"/>
          <a:stretch/>
        </p:blipFill>
        <p:spPr>
          <a:xfrm>
            <a:off x="406150" y="680925"/>
            <a:ext cx="3094578" cy="1983726"/>
          </a:xfrm>
          <a:prstGeom prst="rect">
            <a:avLst/>
          </a:prstGeom>
          <a:noFill/>
          <a:ln>
            <a:noFill/>
          </a:ln>
          <a:effectLst>
            <a:outerShdw blurRad="342900" rotWithShape="0" algn="bl" dir="5400000" dist="114300">
              <a:srgbClr val="000000">
                <a:alpha val="49803"/>
              </a:srgbClr>
            </a:outerShdw>
          </a:effectLst>
        </p:spPr>
      </p:pic>
      <p:pic>
        <p:nvPicPr>
          <p:cNvPr id="426" name="Google Shape;426;g31f4e3d3d99_0_184"/>
          <p:cNvPicPr preferRelativeResize="0"/>
          <p:nvPr/>
        </p:nvPicPr>
        <p:blipFill rotWithShape="1">
          <a:blip r:embed="rId4">
            <a:alphaModFix/>
          </a:blip>
          <a:srcRect b="0" l="0" r="0" t="0"/>
          <a:stretch/>
        </p:blipFill>
        <p:spPr>
          <a:xfrm>
            <a:off x="3732625" y="684800"/>
            <a:ext cx="3094575" cy="1983722"/>
          </a:xfrm>
          <a:prstGeom prst="rect">
            <a:avLst/>
          </a:prstGeom>
          <a:noFill/>
          <a:ln>
            <a:noFill/>
          </a:ln>
          <a:effectLst>
            <a:outerShdw blurRad="200025" rotWithShape="0" algn="bl" dir="5400000" dist="114300">
              <a:srgbClr val="000000">
                <a:alpha val="49803"/>
              </a:srgbClr>
            </a:outerShdw>
          </a:effectLst>
        </p:spPr>
      </p:pic>
      <p:pic>
        <p:nvPicPr>
          <p:cNvPr id="427" name="Google Shape;427;g31f4e3d3d99_0_184"/>
          <p:cNvPicPr preferRelativeResize="0"/>
          <p:nvPr/>
        </p:nvPicPr>
        <p:blipFill rotWithShape="1">
          <a:blip r:embed="rId5">
            <a:alphaModFix/>
          </a:blip>
          <a:srcRect b="0" l="0" r="0" t="0"/>
          <a:stretch/>
        </p:blipFill>
        <p:spPr>
          <a:xfrm>
            <a:off x="406150" y="2776275"/>
            <a:ext cx="3094574" cy="1983725"/>
          </a:xfrm>
          <a:prstGeom prst="rect">
            <a:avLst/>
          </a:prstGeom>
          <a:noFill/>
          <a:ln>
            <a:noFill/>
          </a:ln>
          <a:effectLst>
            <a:outerShdw blurRad="342900" rotWithShape="0" algn="bl" dir="5400000" dist="114300">
              <a:srgbClr val="000000">
                <a:alpha val="49803"/>
              </a:srgbClr>
            </a:outerShdw>
          </a:effectLst>
        </p:spPr>
      </p:pic>
      <p:pic>
        <p:nvPicPr>
          <p:cNvPr id="428" name="Google Shape;428;g31f4e3d3d99_0_184"/>
          <p:cNvPicPr preferRelativeResize="0"/>
          <p:nvPr/>
        </p:nvPicPr>
        <p:blipFill rotWithShape="1">
          <a:blip r:embed="rId6">
            <a:alphaModFix/>
          </a:blip>
          <a:srcRect b="0" l="0" r="0" t="0"/>
          <a:stretch/>
        </p:blipFill>
        <p:spPr>
          <a:xfrm>
            <a:off x="3730400" y="2776275"/>
            <a:ext cx="3094574" cy="1983725"/>
          </a:xfrm>
          <a:prstGeom prst="rect">
            <a:avLst/>
          </a:prstGeom>
          <a:noFill/>
          <a:ln>
            <a:noFill/>
          </a:ln>
          <a:effectLst>
            <a:outerShdw blurRad="342900" rotWithShape="0" algn="bl" dir="5400000" dist="114300">
              <a:srgbClr val="000000">
                <a:alpha val="49803"/>
              </a:srgbClr>
            </a:outerShdw>
          </a:effectLst>
        </p:spPr>
      </p:pic>
      <p:sp>
        <p:nvSpPr>
          <p:cNvPr id="429" name="Google Shape;429;g31f4e3d3d99_0_18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30" name="Google Shape;430;g31f4e3d3d99_0_18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31" name="Google Shape;431;g31f4e3d3d99_0_18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32" name="Google Shape;432;g31f4e3d3d99_0_18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33" name="Google Shape;433;g31f4e3d3d99_0_184"/>
          <p:cNvPicPr preferRelativeResize="0"/>
          <p:nvPr/>
        </p:nvPicPr>
        <p:blipFill rotWithShape="1">
          <a:blip r:embed="rId7">
            <a:alphaModFix/>
          </a:blip>
          <a:srcRect b="0" l="0" r="0" t="0"/>
          <a:stretch/>
        </p:blipFill>
        <p:spPr>
          <a:xfrm>
            <a:off x="0" y="-19276"/>
            <a:ext cx="548700" cy="54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83" name="Google Shape;83;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84" name="Google Shape;84;p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85" name="Google Shape;85;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86" name="Google Shape;86;p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87" name="Google Shape;87;p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88" name="Google Shape;88;p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2fa4b6ddbd_0_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39" name="Google Shape;439;g32fa4b6ddbd_0_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40" name="Google Shape;440;g32fa4b6ddbd_0_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41" name="Google Shape;441;g32fa4b6ddbd_0_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42" name="Google Shape;442;g32fa4b6ddbd_0_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43" name="Google Shape;443;g32fa4b6ddbd_0_6"/>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44" name="Google Shape;444;g32fa4b6ddbd_0_6"/>
          <p:cNvSpPr txBox="1"/>
          <p:nvPr/>
        </p:nvSpPr>
        <p:spPr>
          <a:xfrm>
            <a:off x="530800" y="730425"/>
            <a:ext cx="8373000" cy="395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Courier New"/>
                <a:ea typeface="Courier New"/>
                <a:cs typeface="Courier New"/>
                <a:sym typeface="Courier New"/>
              </a:rPr>
              <a:t>PDF UPLOAD ANALYSIS</a:t>
            </a:r>
            <a:endParaRPr b="1" i="0" sz="2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5"/>
                </a:solidFill>
                <a:latin typeface="Courier New"/>
                <a:ea typeface="Courier New"/>
                <a:cs typeface="Courier New"/>
                <a:sym typeface="Courier New"/>
              </a:rPr>
              <a:t>Automated Text Extraction:</a:t>
            </a:r>
            <a:endParaRPr b="1" i="0" sz="1500" u="none" cap="none" strike="noStrike">
              <a:solidFill>
                <a:schemeClr val="accent5"/>
              </a:solidFill>
              <a:latin typeface="Courier New"/>
              <a:ea typeface="Courier New"/>
              <a:cs typeface="Courier New"/>
              <a:sym typeface="Courier New"/>
            </a:endParaRPr>
          </a:p>
          <a:p>
            <a:pPr indent="-323850" lvl="0" marL="457200" marR="0" rtl="0" algn="l">
              <a:lnSpc>
                <a:spcPct val="115000"/>
              </a:lnSpc>
              <a:spcBef>
                <a:spcPts val="120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Utilize OCR to extract text from uploaded PDF files.</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Convert scanned documents into machine-readable text.</a:t>
            </a:r>
            <a:endParaRPr b="0" i="0" sz="15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500"/>
              <a:buFont typeface="Arial"/>
              <a:buNone/>
            </a:pPr>
            <a:r>
              <a:rPr b="1" i="0" lang="en-GB" sz="1500" u="none" cap="none" strike="noStrike">
                <a:solidFill>
                  <a:schemeClr val="accent5"/>
                </a:solidFill>
                <a:latin typeface="Courier New"/>
                <a:ea typeface="Courier New"/>
                <a:cs typeface="Courier New"/>
                <a:sym typeface="Courier New"/>
              </a:rPr>
              <a:t>Data Enrichment:</a:t>
            </a:r>
            <a:endParaRPr b="1" i="0" sz="1500" u="none" cap="none" strike="noStrike">
              <a:solidFill>
                <a:schemeClr val="accent5"/>
              </a:solidFill>
              <a:latin typeface="Courier New"/>
              <a:ea typeface="Courier New"/>
              <a:cs typeface="Courier New"/>
              <a:sym typeface="Courier New"/>
            </a:endParaRPr>
          </a:p>
          <a:p>
            <a:pPr indent="-323850" lvl="0" marL="457200" marR="0" rtl="0" algn="l">
              <a:lnSpc>
                <a:spcPct val="115000"/>
              </a:lnSpc>
              <a:spcBef>
                <a:spcPts val="120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Integrate PDF content into the mental health dataset.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Enhance analysis with diverse sources of user-generated content.</a:t>
            </a:r>
            <a:endParaRPr b="0" i="0" sz="15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500"/>
              <a:buFont typeface="Arial"/>
              <a:buNone/>
            </a:pPr>
            <a:r>
              <a:rPr b="1" i="0" lang="en-GB" sz="1500" u="none" cap="none" strike="noStrike">
                <a:solidFill>
                  <a:schemeClr val="accent5"/>
                </a:solidFill>
                <a:latin typeface="Courier New"/>
                <a:ea typeface="Courier New"/>
                <a:cs typeface="Courier New"/>
                <a:sym typeface="Courier New"/>
              </a:rPr>
              <a:t>Subsequent Analysis:</a:t>
            </a:r>
            <a:endParaRPr b="1" i="0" sz="1500" u="none" cap="none" strike="noStrike">
              <a:solidFill>
                <a:schemeClr val="accent5"/>
              </a:solidFill>
              <a:latin typeface="Courier New"/>
              <a:ea typeface="Courier New"/>
              <a:cs typeface="Courier New"/>
              <a:sym typeface="Courier New"/>
            </a:endParaRPr>
          </a:p>
          <a:p>
            <a:pPr indent="-323850" lvl="0" marL="457200" marR="0" rtl="0" algn="l">
              <a:lnSpc>
                <a:spcPct val="115000"/>
              </a:lnSpc>
              <a:spcBef>
                <a:spcPts val="120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Apply models to evaluate and classify the extracted text.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Generate insights from PDF-based textual data.</a:t>
            </a:r>
            <a:endParaRPr b="0" i="0" sz="22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32fa4b6ddbd_0_3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50" name="Google Shape;450;g32fa4b6ddbd_0_3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51" name="Google Shape;451;g32fa4b6ddbd_0_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52" name="Google Shape;452;g32fa4b6ddbd_0_3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53" name="Google Shape;453;g32fa4b6ddbd_0_3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54" name="Google Shape;454;g32fa4b6ddbd_0_31"/>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55" name="Google Shape;455;g32fa4b6ddbd_0_31"/>
          <p:cNvPicPr preferRelativeResize="0"/>
          <p:nvPr/>
        </p:nvPicPr>
        <p:blipFill rotWithShape="1">
          <a:blip r:embed="rId4">
            <a:alphaModFix/>
          </a:blip>
          <a:srcRect b="0" l="0" r="0" t="0"/>
          <a:stretch/>
        </p:blipFill>
        <p:spPr>
          <a:xfrm>
            <a:off x="548701" y="714950"/>
            <a:ext cx="4590251" cy="3056950"/>
          </a:xfrm>
          <a:prstGeom prst="rect">
            <a:avLst/>
          </a:prstGeom>
          <a:noFill/>
          <a:ln>
            <a:noFill/>
          </a:ln>
          <a:effectLst>
            <a:outerShdw blurRad="342900" rotWithShape="0" algn="bl" dir="5400000" dist="114300">
              <a:srgbClr val="000000">
                <a:alpha val="49803"/>
              </a:srgbClr>
            </a:outerShdw>
          </a:effectLst>
        </p:spPr>
      </p:pic>
      <p:sp>
        <p:nvSpPr>
          <p:cNvPr id="456" name="Google Shape;456;g32fa4b6ddbd_0_31"/>
          <p:cNvSpPr txBox="1"/>
          <p:nvPr/>
        </p:nvSpPr>
        <p:spPr>
          <a:xfrm>
            <a:off x="3274250" y="3888350"/>
            <a:ext cx="25953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PDF UPLOAD OPTION</a:t>
            </a:r>
            <a:endParaRPr b="0" i="0" sz="1500" u="none" cap="none" strike="noStrike">
              <a:solidFill>
                <a:schemeClr val="dk1"/>
              </a:solidFill>
              <a:latin typeface="Courier New"/>
              <a:ea typeface="Courier New"/>
              <a:cs typeface="Courier New"/>
              <a:sym typeface="Courier New"/>
            </a:endParaRPr>
          </a:p>
        </p:txBody>
      </p:sp>
      <p:pic>
        <p:nvPicPr>
          <p:cNvPr id="457" name="Google Shape;457;g32fa4b6ddbd_0_31"/>
          <p:cNvPicPr preferRelativeResize="0"/>
          <p:nvPr/>
        </p:nvPicPr>
        <p:blipFill rotWithShape="1">
          <a:blip r:embed="rId5">
            <a:alphaModFix/>
          </a:blip>
          <a:srcRect b="0" l="31765" r="10850" t="0"/>
          <a:stretch/>
        </p:blipFill>
        <p:spPr>
          <a:xfrm>
            <a:off x="5263250" y="714950"/>
            <a:ext cx="3487749" cy="3056951"/>
          </a:xfrm>
          <a:prstGeom prst="rect">
            <a:avLst/>
          </a:prstGeom>
          <a:noFill/>
          <a:ln>
            <a:noFill/>
          </a:ln>
          <a:effectLst>
            <a:outerShdw blurRad="342900" rotWithShape="0" algn="bl" dir="5400000" dist="114300">
              <a:srgbClr val="000000">
                <a:alpha val="49803"/>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32fa4b6ddbd_0_4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63" name="Google Shape;463;g32fa4b6ddbd_0_4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64" name="Google Shape;464;g32fa4b6ddbd_0_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65" name="Google Shape;465;g32fa4b6ddbd_0_4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66" name="Google Shape;466;g32fa4b6ddbd_0_4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67" name="Google Shape;467;g32fa4b6ddbd_0_44"/>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68" name="Google Shape;468;g32fa4b6ddbd_0_44"/>
          <p:cNvSpPr txBox="1"/>
          <p:nvPr/>
        </p:nvSpPr>
        <p:spPr>
          <a:xfrm>
            <a:off x="454600" y="730425"/>
            <a:ext cx="4591500" cy="395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Courier New"/>
                <a:ea typeface="Courier New"/>
                <a:cs typeface="Courier New"/>
                <a:sym typeface="Courier New"/>
              </a:rPr>
              <a:t>USER RESPONSE TO IMAGE SHOWN</a:t>
            </a:r>
            <a:endParaRPr b="1" i="0" sz="2000" u="none" cap="none" strike="noStrike">
              <a:solidFill>
                <a:schemeClr val="dk1"/>
              </a:solidFill>
              <a:latin typeface="Courier New"/>
              <a:ea typeface="Courier New"/>
              <a:cs typeface="Courier New"/>
              <a:sym typeface="Courier New"/>
            </a:endParaRPr>
          </a:p>
          <a:p>
            <a:pPr indent="-323850" lvl="0" marL="457200" marR="0" rtl="0" algn="l">
              <a:lnSpc>
                <a:spcPct val="115000"/>
              </a:lnSpc>
              <a:spcBef>
                <a:spcPts val="120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Interactive Image-Based Feedback:</a:t>
            </a:r>
            <a:endParaRPr b="1" i="0" sz="1500" u="none" cap="none" strike="noStrike">
              <a:solidFill>
                <a:schemeClr val="accent5"/>
              </a:solidFill>
              <a:latin typeface="Courier New"/>
              <a:ea typeface="Courier New"/>
              <a:cs typeface="Courier New"/>
              <a:sym typeface="Courier New"/>
            </a:endParaRPr>
          </a:p>
          <a:p>
            <a:pPr indent="-323850" lvl="1" marL="9144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Capture user responses to images (e.g., via rating open-ended input) for some questions similar to Rorschach Inkblot Test.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15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Enhanced User Engagement:</a:t>
            </a:r>
            <a:endParaRPr b="1" i="0" sz="1500" u="none" cap="none" strike="noStrike">
              <a:solidFill>
                <a:schemeClr val="accent5"/>
              </a:solidFill>
              <a:latin typeface="Courier New"/>
              <a:ea typeface="Courier New"/>
              <a:cs typeface="Courier New"/>
              <a:sym typeface="Courier New"/>
            </a:endParaRPr>
          </a:p>
          <a:p>
            <a:pPr indent="-323850" lvl="1" marL="9144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Integrate visual feedback to improve overall classification accuracy.</a:t>
            </a:r>
            <a:endParaRPr b="0" i="0" sz="1500" u="none" cap="none" strike="noStrike">
              <a:solidFill>
                <a:schemeClr val="dk1"/>
              </a:solidFill>
              <a:latin typeface="Courier New"/>
              <a:ea typeface="Courier New"/>
              <a:cs typeface="Courier New"/>
              <a:sym typeface="Courier New"/>
            </a:endParaRPr>
          </a:p>
          <a:p>
            <a:pPr indent="-323850" lvl="1" marL="9144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Personalize insights based on user responses to visual stimuli.</a:t>
            </a:r>
            <a:endParaRPr b="1" i="0" sz="1900" u="none" cap="none" strike="noStrike">
              <a:solidFill>
                <a:schemeClr val="dk1"/>
              </a:solidFill>
              <a:latin typeface="Courier New"/>
              <a:ea typeface="Courier New"/>
              <a:cs typeface="Courier New"/>
              <a:sym typeface="Courier New"/>
            </a:endParaRPr>
          </a:p>
        </p:txBody>
      </p:sp>
      <p:pic>
        <p:nvPicPr>
          <p:cNvPr id="469" name="Google Shape;469;g32fa4b6ddbd_0_44"/>
          <p:cNvPicPr preferRelativeResize="0"/>
          <p:nvPr/>
        </p:nvPicPr>
        <p:blipFill rotWithShape="1">
          <a:blip r:embed="rId4">
            <a:alphaModFix/>
          </a:blip>
          <a:srcRect b="0" l="36882" r="14445" t="13948"/>
          <a:stretch/>
        </p:blipFill>
        <p:spPr>
          <a:xfrm>
            <a:off x="5046100" y="1297000"/>
            <a:ext cx="3798076" cy="2817562"/>
          </a:xfrm>
          <a:prstGeom prst="rect">
            <a:avLst/>
          </a:prstGeom>
          <a:noFill/>
          <a:ln>
            <a:noFill/>
          </a:ln>
          <a:effectLst>
            <a:outerShdw blurRad="342900" rotWithShape="0" algn="bl" dir="5400000" dist="114300">
              <a:srgbClr val="000000">
                <a:alpha val="49803"/>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32fa4b6ddbd_0_57"/>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75" name="Google Shape;475;g32fa4b6ddbd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76" name="Google Shape;476;g32fa4b6ddbd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77" name="Google Shape;477;g32fa4b6ddbd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78" name="Google Shape;478;g32fa4b6ddbd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79" name="Google Shape;479;g32fa4b6ddbd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80" name="Google Shape;480;g32fa4b6ddbd_0_57"/>
          <p:cNvSpPr txBox="1"/>
          <p:nvPr/>
        </p:nvSpPr>
        <p:spPr>
          <a:xfrm>
            <a:off x="2602800" y="3935325"/>
            <a:ext cx="39384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USER RESPONSE TO IMAGE OPTION</a:t>
            </a:r>
            <a:endParaRPr b="0" i="0" sz="1500" u="none" cap="none" strike="noStrike">
              <a:solidFill>
                <a:schemeClr val="dk1"/>
              </a:solidFill>
              <a:latin typeface="Courier New"/>
              <a:ea typeface="Courier New"/>
              <a:cs typeface="Courier New"/>
              <a:sym typeface="Courier New"/>
            </a:endParaRPr>
          </a:p>
        </p:txBody>
      </p:sp>
      <p:pic>
        <p:nvPicPr>
          <p:cNvPr id="481" name="Google Shape;481;g32fa4b6ddbd_0_57"/>
          <p:cNvPicPr preferRelativeResize="0"/>
          <p:nvPr/>
        </p:nvPicPr>
        <p:blipFill rotWithShape="1">
          <a:blip r:embed="rId4">
            <a:alphaModFix/>
          </a:blip>
          <a:srcRect b="0" l="0" r="0" t="0"/>
          <a:stretch/>
        </p:blipFill>
        <p:spPr>
          <a:xfrm>
            <a:off x="548700" y="714950"/>
            <a:ext cx="4186150" cy="3103925"/>
          </a:xfrm>
          <a:prstGeom prst="rect">
            <a:avLst/>
          </a:prstGeom>
          <a:noFill/>
          <a:ln>
            <a:noFill/>
          </a:ln>
          <a:effectLst>
            <a:outerShdw blurRad="200025" rotWithShape="0" algn="bl" dir="5400000" dist="114300">
              <a:srgbClr val="000000">
                <a:alpha val="49803"/>
              </a:srgbClr>
            </a:outerShdw>
          </a:effectLst>
        </p:spPr>
      </p:pic>
      <p:pic>
        <p:nvPicPr>
          <p:cNvPr id="482" name="Google Shape;482;g32fa4b6ddbd_0_57"/>
          <p:cNvPicPr preferRelativeResize="0"/>
          <p:nvPr/>
        </p:nvPicPr>
        <p:blipFill rotWithShape="1">
          <a:blip r:embed="rId5">
            <a:alphaModFix/>
          </a:blip>
          <a:srcRect b="16048" l="36500" r="14570" t="13710"/>
          <a:stretch/>
        </p:blipFill>
        <p:spPr>
          <a:xfrm>
            <a:off x="4828775" y="714950"/>
            <a:ext cx="3887000" cy="3103926"/>
          </a:xfrm>
          <a:prstGeom prst="rect">
            <a:avLst/>
          </a:prstGeom>
          <a:noFill/>
          <a:ln>
            <a:noFill/>
          </a:ln>
          <a:effectLst>
            <a:outerShdw blurRad="342900" rotWithShape="0" algn="bl" dir="5400000" dist="114300">
              <a:srgbClr val="000000">
                <a:alpha val="49803"/>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32fa4b6ddbd_0_7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88" name="Google Shape;488;g32fa4b6ddbd_0_7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89" name="Google Shape;489;g32fa4b6ddbd_0_7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90" name="Google Shape;490;g32fa4b6ddbd_0_7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91" name="Google Shape;491;g32fa4b6ddbd_0_7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92" name="Google Shape;492;g32fa4b6ddbd_0_71"/>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93" name="Google Shape;493;g32fa4b6ddbd_0_71"/>
          <p:cNvSpPr txBox="1"/>
          <p:nvPr/>
        </p:nvSpPr>
        <p:spPr>
          <a:xfrm>
            <a:off x="454600" y="654225"/>
            <a:ext cx="8237700" cy="41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Courier New"/>
                <a:ea typeface="Courier New"/>
                <a:cs typeface="Courier New"/>
                <a:sym typeface="Courier New"/>
              </a:rPr>
              <a:t>WELLBEING SURVEY</a:t>
            </a:r>
            <a:endParaRPr b="1" i="0" sz="20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300"/>
              <a:buFont typeface="Arial"/>
              <a:buNone/>
            </a:pPr>
            <a:r>
              <a:rPr b="1" i="0" lang="en-GB" sz="1300" u="none" cap="none" strike="noStrike">
                <a:solidFill>
                  <a:schemeClr val="accent5"/>
                </a:solidFill>
                <a:latin typeface="Courier New"/>
                <a:ea typeface="Courier New"/>
                <a:cs typeface="Courier New"/>
                <a:sym typeface="Courier New"/>
              </a:rPr>
              <a:t>Comprehensive Survey Deployment:</a:t>
            </a:r>
            <a:endParaRPr b="1" i="0" sz="1300" u="none" cap="none" strike="noStrike">
              <a:solidFill>
                <a:schemeClr val="accent5"/>
              </a:solidFill>
              <a:latin typeface="Courier New"/>
              <a:ea typeface="Courier New"/>
              <a:cs typeface="Courier New"/>
              <a:sym typeface="Courier New"/>
            </a:endParaRPr>
          </a:p>
          <a:p>
            <a:pPr indent="-311150" lvl="0" marL="457200" marR="0" rtl="0" algn="l">
              <a:lnSpc>
                <a:spcPct val="115000"/>
              </a:lnSpc>
              <a:spcBef>
                <a:spcPts val="120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Collect user responses on mental health and well-being using a detailed survey.</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15000"/>
              </a:lnSpc>
              <a:spcBef>
                <a:spcPts val="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Incorporate questions based on the Ryff Scale (Self-Acceptance, Autonomy, etc.).</a:t>
            </a:r>
            <a:endParaRPr b="0" i="0" sz="13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300"/>
              <a:buFont typeface="Arial"/>
              <a:buNone/>
            </a:pPr>
            <a:r>
              <a:rPr b="1" i="0" lang="en-GB" sz="1300" u="none" cap="none" strike="noStrike">
                <a:solidFill>
                  <a:schemeClr val="accent5"/>
                </a:solidFill>
                <a:latin typeface="Courier New"/>
                <a:ea typeface="Courier New"/>
                <a:cs typeface="Courier New"/>
                <a:sym typeface="Courier New"/>
              </a:rPr>
              <a:t>Dynamic Association Matrix:</a:t>
            </a:r>
            <a:endParaRPr b="1" i="0" sz="1300" u="none" cap="none" strike="noStrike">
              <a:solidFill>
                <a:schemeClr val="accent5"/>
              </a:solidFill>
              <a:latin typeface="Courier New"/>
              <a:ea typeface="Courier New"/>
              <a:cs typeface="Courier New"/>
              <a:sym typeface="Courier New"/>
            </a:endParaRPr>
          </a:p>
          <a:p>
            <a:pPr indent="-311150" lvl="0" marL="457200" marR="0" rtl="0" algn="l">
              <a:lnSpc>
                <a:spcPct val="115000"/>
              </a:lnSpc>
              <a:spcBef>
                <a:spcPts val="120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Update the association matrix using survey response data.</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15000"/>
              </a:lnSpc>
              <a:spcBef>
                <a:spcPts val="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Compute weighted scores and similarity metrics (e.g., weighted sum, cosine similarity, euclidean distance).</a:t>
            </a:r>
            <a:endParaRPr b="0" i="0" sz="13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300"/>
              <a:buFont typeface="Arial"/>
              <a:buNone/>
            </a:pPr>
            <a:r>
              <a:rPr b="1" i="0" lang="en-GB" sz="1300" u="none" cap="none" strike="noStrike">
                <a:solidFill>
                  <a:schemeClr val="accent5"/>
                </a:solidFill>
                <a:latin typeface="Courier New"/>
                <a:ea typeface="Courier New"/>
                <a:cs typeface="Courier New"/>
                <a:sym typeface="Courier New"/>
              </a:rPr>
              <a:t>Personalized Well-being Insights:</a:t>
            </a:r>
            <a:endParaRPr b="1" i="0" sz="1300" u="none" cap="none" strike="noStrike">
              <a:solidFill>
                <a:schemeClr val="accent5"/>
              </a:solidFill>
              <a:latin typeface="Courier New"/>
              <a:ea typeface="Courier New"/>
              <a:cs typeface="Courier New"/>
              <a:sym typeface="Courier New"/>
            </a:endParaRPr>
          </a:p>
          <a:p>
            <a:pPr indent="-311150" lvl="0" marL="457200" marR="0" rtl="0" algn="l">
              <a:lnSpc>
                <a:spcPct val="115000"/>
              </a:lnSpc>
              <a:spcBef>
                <a:spcPts val="120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Generate targeted recommendations based on the computed association matrix.</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15000"/>
              </a:lnSpc>
              <a:spcBef>
                <a:spcPts val="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Display consensus results that inform users about key well-being dimensions.</a:t>
            </a:r>
            <a:endParaRPr b="1" i="0" sz="17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32fa4b6ddbd_0_83"/>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99" name="Google Shape;499;g32fa4b6ddbd_0_8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00" name="Google Shape;500;g32fa4b6ddbd_0_8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01" name="Google Shape;501;g32fa4b6ddbd_0_8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02" name="Google Shape;502;g32fa4b6ddbd_0_8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03" name="Google Shape;503;g32fa4b6ddbd_0_83"/>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04" name="Google Shape;504;g32fa4b6ddbd_0_83"/>
          <p:cNvSpPr txBox="1"/>
          <p:nvPr/>
        </p:nvSpPr>
        <p:spPr>
          <a:xfrm>
            <a:off x="5808675" y="1557300"/>
            <a:ext cx="2848500" cy="202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WELLBEING SURVEY AND ASSOCIATION MATRIX TO GET SPECIFIC PARAMETERS (MAX. 3)FROM THE 6 PARAMETERS OF THE RYFF’S SCALE OF PSYCHOLOGICAL WELL BEING</a:t>
            </a:r>
            <a:endParaRPr b="0" i="0" sz="1500" u="none" cap="none" strike="noStrike">
              <a:solidFill>
                <a:schemeClr val="dk1"/>
              </a:solidFill>
              <a:latin typeface="Courier New"/>
              <a:ea typeface="Courier New"/>
              <a:cs typeface="Courier New"/>
              <a:sym typeface="Courier New"/>
            </a:endParaRPr>
          </a:p>
        </p:txBody>
      </p:sp>
      <p:pic>
        <p:nvPicPr>
          <p:cNvPr id="505" name="Google Shape;505;g32fa4b6ddbd_0_83"/>
          <p:cNvPicPr preferRelativeResize="0"/>
          <p:nvPr/>
        </p:nvPicPr>
        <p:blipFill rotWithShape="1">
          <a:blip r:embed="rId4">
            <a:alphaModFix/>
          </a:blip>
          <a:srcRect b="0" l="35506" r="14928" t="0"/>
          <a:stretch/>
        </p:blipFill>
        <p:spPr>
          <a:xfrm>
            <a:off x="548700" y="771125"/>
            <a:ext cx="2440900" cy="2002600"/>
          </a:xfrm>
          <a:prstGeom prst="rect">
            <a:avLst/>
          </a:prstGeom>
          <a:noFill/>
          <a:ln>
            <a:noFill/>
          </a:ln>
          <a:effectLst>
            <a:outerShdw blurRad="342900" rotWithShape="0" algn="bl" dir="5400000" dist="114300">
              <a:srgbClr val="000000">
                <a:alpha val="49803"/>
              </a:srgbClr>
            </a:outerShdw>
          </a:effectLst>
        </p:spPr>
      </p:pic>
      <p:pic>
        <p:nvPicPr>
          <p:cNvPr id="506" name="Google Shape;506;g32fa4b6ddbd_0_83"/>
          <p:cNvPicPr preferRelativeResize="0"/>
          <p:nvPr/>
        </p:nvPicPr>
        <p:blipFill rotWithShape="1">
          <a:blip r:embed="rId5">
            <a:alphaModFix/>
          </a:blip>
          <a:srcRect b="0" l="36366" r="13795" t="0"/>
          <a:stretch/>
        </p:blipFill>
        <p:spPr>
          <a:xfrm>
            <a:off x="3203375" y="744700"/>
            <a:ext cx="2440900" cy="2029024"/>
          </a:xfrm>
          <a:prstGeom prst="rect">
            <a:avLst/>
          </a:prstGeom>
          <a:noFill/>
          <a:ln>
            <a:noFill/>
          </a:ln>
          <a:effectLst>
            <a:outerShdw blurRad="200025" rotWithShape="0" algn="bl" dir="5400000" dist="114300">
              <a:srgbClr val="000000">
                <a:alpha val="49803"/>
              </a:srgbClr>
            </a:outerShdw>
          </a:effectLst>
        </p:spPr>
      </p:pic>
      <p:pic>
        <p:nvPicPr>
          <p:cNvPr id="507" name="Google Shape;507;g32fa4b6ddbd_0_83"/>
          <p:cNvPicPr preferRelativeResize="0"/>
          <p:nvPr/>
        </p:nvPicPr>
        <p:blipFill rotWithShape="1">
          <a:blip r:embed="rId6">
            <a:alphaModFix/>
          </a:blip>
          <a:srcRect b="0" l="35729" r="15208" t="0"/>
          <a:stretch/>
        </p:blipFill>
        <p:spPr>
          <a:xfrm>
            <a:off x="548700" y="2926400"/>
            <a:ext cx="2440900" cy="1863101"/>
          </a:xfrm>
          <a:prstGeom prst="rect">
            <a:avLst/>
          </a:prstGeom>
          <a:noFill/>
          <a:ln>
            <a:noFill/>
          </a:ln>
          <a:effectLst>
            <a:outerShdw blurRad="200025" rotWithShape="0" algn="bl" dir="5400000" dist="114300">
              <a:srgbClr val="000000">
                <a:alpha val="49803"/>
              </a:srgbClr>
            </a:outerShdw>
          </a:effectLst>
        </p:spPr>
      </p:pic>
      <p:pic>
        <p:nvPicPr>
          <p:cNvPr id="508" name="Google Shape;508;g32fa4b6ddbd_0_83"/>
          <p:cNvPicPr preferRelativeResize="0"/>
          <p:nvPr/>
        </p:nvPicPr>
        <p:blipFill rotWithShape="1">
          <a:blip r:embed="rId7">
            <a:alphaModFix/>
          </a:blip>
          <a:srcRect b="0" l="36497" r="14830" t="4552"/>
          <a:stretch/>
        </p:blipFill>
        <p:spPr>
          <a:xfrm>
            <a:off x="3203375" y="2895000"/>
            <a:ext cx="2440900" cy="1894500"/>
          </a:xfrm>
          <a:prstGeom prst="rect">
            <a:avLst/>
          </a:prstGeom>
          <a:noFill/>
          <a:ln>
            <a:noFill/>
          </a:ln>
          <a:effectLst>
            <a:outerShdw blurRad="342900" rotWithShape="0" algn="bl" dir="5400000" dist="114300">
              <a:srgbClr val="000000">
                <a:alpha val="49803"/>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34a9e9cb8ab_0_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14" name="Google Shape;514;g34a9e9cb8ab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15" name="Google Shape;515;g34a9e9cb8ab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16" name="Google Shape;516;g34a9e9cb8ab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17" name="Google Shape;517;g34a9e9cb8ab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18" name="Google Shape;518;g34a9e9cb8ab_0_2"/>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19" name="Google Shape;519;g34a9e9cb8ab_0_2"/>
          <p:cNvSpPr txBox="1"/>
          <p:nvPr/>
        </p:nvSpPr>
        <p:spPr>
          <a:xfrm>
            <a:off x="454600" y="578025"/>
            <a:ext cx="8261100" cy="24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Courier New"/>
                <a:ea typeface="Courier New"/>
                <a:cs typeface="Courier New"/>
                <a:sym typeface="Courier New"/>
              </a:rPr>
              <a:t>RAG FOR INSIGHTS</a:t>
            </a:r>
            <a:endParaRPr b="1" i="0" sz="20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120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Built a </a:t>
            </a:r>
            <a:r>
              <a:rPr b="1" i="0" lang="en-GB" sz="1200" u="none" cap="none" strike="noStrike">
                <a:solidFill>
                  <a:schemeClr val="accent5"/>
                </a:solidFill>
                <a:latin typeface="Courier New"/>
                <a:ea typeface="Courier New"/>
                <a:cs typeface="Courier New"/>
                <a:sym typeface="Courier New"/>
              </a:rPr>
              <a:t>Retrieval-Augmented Generation</a:t>
            </a:r>
            <a:r>
              <a:rPr b="0" i="0" lang="en-GB" sz="1200" u="none" cap="none" strike="noStrike">
                <a:solidFill>
                  <a:schemeClr val="dk1"/>
                </a:solidFill>
                <a:latin typeface="Courier New"/>
                <a:ea typeface="Courier New"/>
                <a:cs typeface="Courier New"/>
                <a:sym typeface="Courier New"/>
              </a:rPr>
              <a:t> system for mental health wellbeing insights</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Cleaned and combined multiple JSON datasets into a unified instruction-style format</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Converted records into instruction, input, output format for generative querying</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Generated vector embeddings using </a:t>
            </a:r>
            <a:r>
              <a:rPr b="1" i="0" lang="en-GB" sz="1200" u="none" cap="none" strike="noStrike">
                <a:solidFill>
                  <a:schemeClr val="accent5"/>
                </a:solidFill>
                <a:latin typeface="Courier New"/>
                <a:ea typeface="Courier New"/>
                <a:cs typeface="Courier New"/>
                <a:sym typeface="Courier New"/>
              </a:rPr>
              <a:t>SentenceTransformer (all-MiniLM-L6-v2)</a:t>
            </a:r>
            <a:endParaRPr b="1" i="0" sz="1200" u="none" cap="none" strike="noStrike">
              <a:solidFill>
                <a:schemeClr val="accent5"/>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Indexed embeddings using </a:t>
            </a:r>
            <a:r>
              <a:rPr b="1" i="0" lang="en-GB" sz="1200" u="none" cap="none" strike="noStrike">
                <a:solidFill>
                  <a:schemeClr val="accent5"/>
                </a:solidFill>
                <a:latin typeface="Courier New"/>
                <a:ea typeface="Courier New"/>
                <a:cs typeface="Courier New"/>
                <a:sym typeface="Courier New"/>
              </a:rPr>
              <a:t>FAISS with L2 (Euclidean) distance</a:t>
            </a:r>
            <a:r>
              <a:rPr b="0" i="0" lang="en-GB" sz="1200" u="none" cap="none" strike="noStrike">
                <a:solidFill>
                  <a:schemeClr val="dk1"/>
                </a:solidFill>
                <a:latin typeface="Courier New"/>
                <a:ea typeface="Courier New"/>
                <a:cs typeface="Courier New"/>
                <a:sym typeface="Courier New"/>
              </a:rPr>
              <a:t> for similarity search</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Retrieved top-matching records using FAISS, re-rank them using cross encoder and constructed an augmented prompt based on the context.</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Sent the augmented prompt to </a:t>
            </a:r>
            <a:r>
              <a:rPr b="1" i="0" lang="en-GB" sz="1200" u="none" cap="none" strike="noStrike">
                <a:solidFill>
                  <a:schemeClr val="accent5"/>
                </a:solidFill>
                <a:latin typeface="Courier New"/>
                <a:ea typeface="Courier New"/>
                <a:cs typeface="Courier New"/>
                <a:sym typeface="Courier New"/>
              </a:rPr>
              <a:t>Google Gemini API</a:t>
            </a:r>
            <a:r>
              <a:rPr b="0" i="0" lang="en-GB" sz="1200" u="none" cap="none" strike="noStrike">
                <a:solidFill>
                  <a:schemeClr val="dk1"/>
                </a:solidFill>
                <a:latin typeface="Courier New"/>
                <a:ea typeface="Courier New"/>
                <a:cs typeface="Courier New"/>
                <a:sym typeface="Courier New"/>
              </a:rPr>
              <a:t> to generate wellbeing</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Automatically updated the instruction JSON and FAISS vector store with every new input and Gemini response</a:t>
            </a:r>
            <a:endParaRPr b="0" i="0" sz="1200" u="none" cap="none" strike="noStrike">
              <a:solidFill>
                <a:schemeClr val="dk1"/>
              </a:solidFill>
              <a:latin typeface="Courier New"/>
              <a:ea typeface="Courier New"/>
              <a:cs typeface="Courier New"/>
              <a:sym typeface="Courier New"/>
            </a:endParaRPr>
          </a:p>
        </p:txBody>
      </p:sp>
      <p:pic>
        <p:nvPicPr>
          <p:cNvPr id="520" name="Google Shape;520;g34a9e9cb8ab_0_2" title="RAG_FLOW.png"/>
          <p:cNvPicPr preferRelativeResize="0"/>
          <p:nvPr/>
        </p:nvPicPr>
        <p:blipFill rotWithShape="1">
          <a:blip r:embed="rId4">
            <a:alphaModFix/>
          </a:blip>
          <a:srcRect b="0" l="0" r="0" t="0"/>
          <a:stretch/>
        </p:blipFill>
        <p:spPr>
          <a:xfrm>
            <a:off x="939600" y="3008625"/>
            <a:ext cx="4323825" cy="1819900"/>
          </a:xfrm>
          <a:prstGeom prst="rect">
            <a:avLst/>
          </a:prstGeom>
          <a:noFill/>
          <a:ln>
            <a:noFill/>
          </a:ln>
          <a:effectLst>
            <a:outerShdw blurRad="200025" rotWithShape="0" algn="bl" dir="5400000" dist="114300">
              <a:srgbClr val="000000">
                <a:alpha val="49803"/>
              </a:srgbClr>
            </a:outerShdw>
          </a:effectLst>
        </p:spPr>
      </p:pic>
      <p:sp>
        <p:nvSpPr>
          <p:cNvPr id="521" name="Google Shape;521;g34a9e9cb8ab_0_2"/>
          <p:cNvSpPr txBox="1"/>
          <p:nvPr/>
        </p:nvSpPr>
        <p:spPr>
          <a:xfrm>
            <a:off x="5479900" y="4132300"/>
            <a:ext cx="32358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OVERVIEW OF RAG FOR GENERATING INSIGHTS</a:t>
            </a:r>
            <a:endParaRPr b="0" i="0" sz="1500" u="none" cap="none" strike="noStrike">
              <a:solidFill>
                <a:schemeClr val="dk1"/>
              </a:solidFill>
              <a:latin typeface="Courier New"/>
              <a:ea typeface="Courier New"/>
              <a:cs typeface="Courier New"/>
              <a:sym typeface="Courier New"/>
            </a:endParaRPr>
          </a:p>
        </p:txBody>
      </p:sp>
      <p:cxnSp>
        <p:nvCxnSpPr>
          <p:cNvPr id="522" name="Google Shape;522;g34a9e9cb8ab_0_2"/>
          <p:cNvCxnSpPr>
            <a:stCxn id="521" idx="0"/>
            <a:endCxn id="520" idx="3"/>
          </p:cNvCxnSpPr>
          <p:nvPr/>
        </p:nvCxnSpPr>
        <p:spPr>
          <a:xfrm flipH="1" rot="5400000">
            <a:off x="6073750" y="3108250"/>
            <a:ext cx="213600" cy="1834500"/>
          </a:xfrm>
          <a:prstGeom prst="curvedConnector2">
            <a:avLst/>
          </a:prstGeom>
          <a:noFill/>
          <a:ln cap="flat" cmpd="sng" w="9525">
            <a:solidFill>
              <a:schemeClr val="dk2"/>
            </a:solidFill>
            <a:prstDash val="solid"/>
            <a:round/>
            <a:headEnd len="sm" w="sm" type="none"/>
            <a:tailEnd len="med" w="med" type="stealth"/>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34a9e9cb8ab_0_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28" name="Google Shape;528;g34a9e9cb8ab_0_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29" name="Google Shape;529;g34a9e9cb8ab_0_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30" name="Google Shape;530;g34a9e9cb8ab_0_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31" name="Google Shape;531;g34a9e9cb8ab_0_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32" name="Google Shape;532;g34a9e9cb8ab_0_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33" name="Google Shape;533;g34a9e9cb8ab_0_18"/>
          <p:cNvSpPr txBox="1"/>
          <p:nvPr/>
        </p:nvSpPr>
        <p:spPr>
          <a:xfrm>
            <a:off x="5198000" y="1030375"/>
            <a:ext cx="32358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INSIGHTS GENERATED BY RAG</a:t>
            </a:r>
            <a:endParaRPr b="0" i="0" sz="1500" u="none" cap="none" strike="noStrike">
              <a:solidFill>
                <a:schemeClr val="dk1"/>
              </a:solidFill>
              <a:latin typeface="Courier New"/>
              <a:ea typeface="Courier New"/>
              <a:cs typeface="Courier New"/>
              <a:sym typeface="Courier New"/>
            </a:endParaRPr>
          </a:p>
        </p:txBody>
      </p:sp>
      <p:pic>
        <p:nvPicPr>
          <p:cNvPr id="534" name="Google Shape;534;g34a9e9cb8ab_0_18" title="34 Interface.png"/>
          <p:cNvPicPr preferRelativeResize="0"/>
          <p:nvPr/>
        </p:nvPicPr>
        <p:blipFill rotWithShape="1">
          <a:blip r:embed="rId4">
            <a:alphaModFix/>
          </a:blip>
          <a:srcRect b="0" l="0" r="0" t="0"/>
          <a:stretch/>
        </p:blipFill>
        <p:spPr>
          <a:xfrm>
            <a:off x="548700" y="795250"/>
            <a:ext cx="3798625" cy="2188400"/>
          </a:xfrm>
          <a:prstGeom prst="rect">
            <a:avLst/>
          </a:prstGeom>
          <a:noFill/>
          <a:ln>
            <a:noFill/>
          </a:ln>
          <a:effectLst>
            <a:outerShdw blurRad="342900" rotWithShape="0" algn="bl" dir="5400000" dist="114300">
              <a:srgbClr val="000000">
                <a:alpha val="49803"/>
              </a:srgbClr>
            </a:outerShdw>
          </a:effectLst>
        </p:spPr>
      </p:pic>
      <p:sp>
        <p:nvSpPr>
          <p:cNvPr id="535" name="Google Shape;535;g34a9e9cb8ab_0_18"/>
          <p:cNvSpPr txBox="1"/>
          <p:nvPr/>
        </p:nvSpPr>
        <p:spPr>
          <a:xfrm>
            <a:off x="1023763" y="4023100"/>
            <a:ext cx="28485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VISUALIZING MATCHES AND KNOWLEDGE BASE</a:t>
            </a:r>
            <a:endParaRPr b="0" i="0" sz="1500" u="none" cap="none" strike="noStrike">
              <a:solidFill>
                <a:schemeClr val="dk1"/>
              </a:solidFill>
              <a:latin typeface="Courier New"/>
              <a:ea typeface="Courier New"/>
              <a:cs typeface="Courier New"/>
              <a:sym typeface="Courier New"/>
            </a:endParaRPr>
          </a:p>
        </p:txBody>
      </p:sp>
      <p:cxnSp>
        <p:nvCxnSpPr>
          <p:cNvPr id="536" name="Google Shape;536;g34a9e9cb8ab_0_18"/>
          <p:cNvCxnSpPr>
            <a:stCxn id="533" idx="0"/>
            <a:endCxn id="534" idx="3"/>
          </p:cNvCxnSpPr>
          <p:nvPr/>
        </p:nvCxnSpPr>
        <p:spPr>
          <a:xfrm rot="5400000">
            <a:off x="5151950" y="225625"/>
            <a:ext cx="859200" cy="2468700"/>
          </a:xfrm>
          <a:prstGeom prst="curvedConnector4">
            <a:avLst>
              <a:gd fmla="val -27715" name="adj1"/>
              <a:gd fmla="val 82766" name="adj2"/>
            </a:avLst>
          </a:prstGeom>
          <a:noFill/>
          <a:ln cap="flat" cmpd="sng" w="9525">
            <a:solidFill>
              <a:schemeClr val="dk2"/>
            </a:solidFill>
            <a:prstDash val="solid"/>
            <a:round/>
            <a:headEnd len="sm" w="sm" type="none"/>
            <a:tailEnd len="med" w="med" type="stealth"/>
          </a:ln>
        </p:spPr>
      </p:cxnSp>
      <p:cxnSp>
        <p:nvCxnSpPr>
          <p:cNvPr id="537" name="Google Shape;537;g34a9e9cb8ab_0_18"/>
          <p:cNvCxnSpPr>
            <a:stCxn id="535" idx="0"/>
          </p:cNvCxnSpPr>
          <p:nvPr/>
        </p:nvCxnSpPr>
        <p:spPr>
          <a:xfrm rot="-5400000">
            <a:off x="3212113" y="2734300"/>
            <a:ext cx="524700" cy="2052900"/>
          </a:xfrm>
          <a:prstGeom prst="curvedConnector2">
            <a:avLst/>
          </a:prstGeom>
          <a:noFill/>
          <a:ln cap="flat" cmpd="sng" w="9525">
            <a:solidFill>
              <a:schemeClr val="dk2"/>
            </a:solidFill>
            <a:prstDash val="solid"/>
            <a:round/>
            <a:headEnd len="sm" w="sm" type="none"/>
            <a:tailEnd len="med" w="med" type="stealth"/>
          </a:ln>
        </p:spPr>
      </p:cxnSp>
      <p:pic>
        <p:nvPicPr>
          <p:cNvPr id="538" name="Google Shape;538;g34a9e9cb8ab_0_18" title="35 Interface.png"/>
          <p:cNvPicPr preferRelativeResize="0"/>
          <p:nvPr/>
        </p:nvPicPr>
        <p:blipFill rotWithShape="1">
          <a:blip r:embed="rId5">
            <a:alphaModFix/>
          </a:blip>
          <a:srcRect b="0" l="0" r="0" t="0"/>
          <a:stretch/>
        </p:blipFill>
        <p:spPr>
          <a:xfrm>
            <a:off x="4500913" y="2302875"/>
            <a:ext cx="4245750" cy="24866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3352b79d9c8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DEPLOYMENT</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44" name="Google Shape;544;g3352b79d9c8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45" name="Google Shape;545;g3352b79d9c8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46" name="Google Shape;546;g3352b79d9c8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47" name="Google Shape;547;g3352b79d9c8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48" name="Google Shape;548;g3352b79d9c8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49" name="Google Shape;549;g3352b79d9c8_0_0"/>
          <p:cNvSpPr txBox="1"/>
          <p:nvPr/>
        </p:nvSpPr>
        <p:spPr>
          <a:xfrm>
            <a:off x="185025" y="765650"/>
            <a:ext cx="4227600" cy="4023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1200"/>
              </a:spcBef>
              <a:spcAft>
                <a:spcPts val="0"/>
              </a:spcAft>
              <a:buClr>
                <a:schemeClr val="accent5"/>
              </a:buClr>
              <a:buSzPts val="1600"/>
              <a:buFont typeface="Courier New"/>
              <a:buChar char="➔"/>
            </a:pPr>
            <a:r>
              <a:rPr b="0" i="0" lang="en-GB" sz="1600" u="none" cap="none" strike="noStrike">
                <a:solidFill>
                  <a:schemeClr val="dk1"/>
                </a:solidFill>
                <a:latin typeface="Courier New"/>
                <a:ea typeface="Courier New"/>
                <a:cs typeface="Courier New"/>
                <a:sym typeface="Courier New"/>
              </a:rPr>
              <a:t>The application requires more resources than the free tier of Streamlit Cloud provides.</a:t>
            </a:r>
            <a:endParaRPr b="0" i="0" sz="1600" u="none" cap="none" strike="noStrike">
              <a:solidFill>
                <a:schemeClr val="dk1"/>
              </a:solidFill>
              <a:latin typeface="Courier New"/>
              <a:ea typeface="Courier New"/>
              <a:cs typeface="Courier New"/>
              <a:sym typeface="Courier New"/>
            </a:endParaRPr>
          </a:p>
          <a:p>
            <a:pPr indent="-330200" lvl="0" marL="457200" marR="0" rtl="0" algn="l">
              <a:lnSpc>
                <a:spcPct val="115000"/>
              </a:lnSpc>
              <a:spcBef>
                <a:spcPts val="0"/>
              </a:spcBef>
              <a:spcAft>
                <a:spcPts val="0"/>
              </a:spcAft>
              <a:buClr>
                <a:schemeClr val="accent5"/>
              </a:buClr>
              <a:buSzPts val="1600"/>
              <a:buFont typeface="Arial"/>
              <a:buChar char="➔"/>
            </a:pPr>
            <a:r>
              <a:rPr b="1" i="0" lang="en-GB" sz="1600" u="none" cap="none" strike="noStrike">
                <a:solidFill>
                  <a:schemeClr val="dk1"/>
                </a:solidFill>
                <a:latin typeface="Courier New"/>
                <a:ea typeface="Courier New"/>
                <a:cs typeface="Courier New"/>
                <a:sym typeface="Courier New"/>
              </a:rPr>
              <a:t>Main Application:</a:t>
            </a:r>
            <a:r>
              <a:rPr b="0" i="0" lang="en-GB" sz="1600" u="none" cap="none" strike="noStrike">
                <a:solidFill>
                  <a:schemeClr val="dk1"/>
                </a:solidFill>
                <a:latin typeface="Courier New"/>
                <a:ea typeface="Courier New"/>
                <a:cs typeface="Courier New"/>
                <a:sym typeface="Courier New"/>
              </a:rPr>
              <a:t> Runs locally in </a:t>
            </a:r>
            <a:r>
              <a:rPr b="1" i="0" lang="en-GB" sz="1600" u="none" cap="none" strike="noStrike">
                <a:solidFill>
                  <a:schemeClr val="dk1"/>
                </a:solidFill>
                <a:latin typeface="Courier New"/>
                <a:ea typeface="Courier New"/>
                <a:cs typeface="Courier New"/>
                <a:sym typeface="Courier New"/>
              </a:rPr>
              <a:t>Google Colab</a:t>
            </a:r>
            <a:r>
              <a:rPr b="0" i="0" lang="en-GB" sz="1600" u="none" cap="none" strike="noStrike">
                <a:solidFill>
                  <a:schemeClr val="dk1"/>
                </a:solidFill>
                <a:latin typeface="Courier New"/>
                <a:ea typeface="Courier New"/>
                <a:cs typeface="Courier New"/>
                <a:sym typeface="Courier New"/>
              </a:rPr>
              <a:t> for better resource management.</a:t>
            </a:r>
            <a:endParaRPr b="0" i="0" sz="1600" u="none" cap="none" strike="noStrike">
              <a:solidFill>
                <a:schemeClr val="dk1"/>
              </a:solidFill>
              <a:latin typeface="Courier New"/>
              <a:ea typeface="Courier New"/>
              <a:cs typeface="Courier New"/>
              <a:sym typeface="Courier New"/>
            </a:endParaRPr>
          </a:p>
          <a:p>
            <a:pPr indent="-330200" lvl="0" marL="457200" marR="0" rtl="0" algn="l">
              <a:lnSpc>
                <a:spcPct val="115000"/>
              </a:lnSpc>
              <a:spcBef>
                <a:spcPts val="0"/>
              </a:spcBef>
              <a:spcAft>
                <a:spcPts val="0"/>
              </a:spcAft>
              <a:buClr>
                <a:schemeClr val="accent5"/>
              </a:buClr>
              <a:buSzPts val="1600"/>
              <a:buFont typeface="Arial"/>
              <a:buChar char="➔"/>
            </a:pPr>
            <a:r>
              <a:rPr b="1" i="0" lang="en-GB" sz="1600" u="none" cap="none" strike="noStrike">
                <a:solidFill>
                  <a:schemeClr val="dk1"/>
                </a:solidFill>
                <a:latin typeface="Courier New"/>
                <a:ea typeface="Courier New"/>
                <a:cs typeface="Courier New"/>
                <a:sym typeface="Courier New"/>
              </a:rPr>
              <a:t>Free Static Domain:</a:t>
            </a:r>
            <a:r>
              <a:rPr b="0" i="0" lang="en-GB" sz="1600" u="none" cap="none" strike="noStrike">
                <a:solidFill>
                  <a:schemeClr val="dk1"/>
                </a:solidFill>
                <a:latin typeface="Courier New"/>
                <a:ea typeface="Courier New"/>
                <a:cs typeface="Courier New"/>
                <a:sym typeface="Courier New"/>
              </a:rPr>
              <a:t> Achieved using </a:t>
            </a:r>
            <a:r>
              <a:rPr b="1" i="0" lang="en-GB" sz="1600" u="none" cap="none" strike="noStrike">
                <a:solidFill>
                  <a:schemeClr val="dk1"/>
                </a:solidFill>
                <a:latin typeface="Courier New"/>
                <a:ea typeface="Courier New"/>
                <a:cs typeface="Courier New"/>
                <a:sym typeface="Courier New"/>
              </a:rPr>
              <a:t>ngrok</a:t>
            </a:r>
            <a:r>
              <a:rPr b="0" i="0" lang="en-GB" sz="1600" u="none" cap="none" strike="noStrike">
                <a:solidFill>
                  <a:schemeClr val="dk1"/>
                </a:solidFill>
                <a:latin typeface="Courier New"/>
                <a:ea typeface="Courier New"/>
                <a:cs typeface="Courier New"/>
                <a:sym typeface="Courier New"/>
              </a:rPr>
              <a:t>, allowing external access.</a:t>
            </a:r>
            <a:endParaRPr b="0" i="0" sz="1600" u="none" cap="none" strike="noStrike">
              <a:solidFill>
                <a:schemeClr val="dk1"/>
              </a:solidFill>
              <a:latin typeface="Courier New"/>
              <a:ea typeface="Courier New"/>
              <a:cs typeface="Courier New"/>
              <a:sym typeface="Courier New"/>
            </a:endParaRPr>
          </a:p>
          <a:p>
            <a:pPr indent="-330200" lvl="0" marL="457200" marR="0" rtl="0" algn="l">
              <a:lnSpc>
                <a:spcPct val="115000"/>
              </a:lnSpc>
              <a:spcBef>
                <a:spcPts val="0"/>
              </a:spcBef>
              <a:spcAft>
                <a:spcPts val="0"/>
              </a:spcAft>
              <a:buClr>
                <a:schemeClr val="accent5"/>
              </a:buClr>
              <a:buSzPts val="1600"/>
              <a:buFont typeface="Arial"/>
              <a:buChar char="➔"/>
            </a:pPr>
            <a:r>
              <a:rPr b="1" i="0" lang="en-GB" sz="1600" u="none" cap="none" strike="noStrike">
                <a:solidFill>
                  <a:schemeClr val="dk1"/>
                </a:solidFill>
                <a:latin typeface="Courier New"/>
                <a:ea typeface="Courier New"/>
                <a:cs typeface="Courier New"/>
                <a:sym typeface="Courier New"/>
              </a:rPr>
              <a:t>Landing Page:</a:t>
            </a:r>
            <a:r>
              <a:rPr b="0" i="0" lang="en-GB" sz="1600" u="none" cap="none" strike="noStrike">
                <a:solidFill>
                  <a:schemeClr val="dk1"/>
                </a:solidFill>
                <a:latin typeface="Courier New"/>
                <a:ea typeface="Courier New"/>
                <a:cs typeface="Courier New"/>
                <a:sym typeface="Courier New"/>
              </a:rPr>
              <a:t> Provides a user-friendly interface to access the application.</a:t>
            </a:r>
            <a:endParaRPr b="0" i="0" sz="1600" u="none" cap="none" strike="noStrike">
              <a:solidFill>
                <a:schemeClr val="dk1"/>
              </a:solidFill>
              <a:latin typeface="Courier New"/>
              <a:ea typeface="Courier New"/>
              <a:cs typeface="Courier New"/>
              <a:sym typeface="Courier New"/>
            </a:endParaRPr>
          </a:p>
          <a:p>
            <a:pPr indent="-330200" lvl="0" marL="457200" marR="0" rtl="0" algn="l">
              <a:lnSpc>
                <a:spcPct val="115000"/>
              </a:lnSpc>
              <a:spcBef>
                <a:spcPts val="0"/>
              </a:spcBef>
              <a:spcAft>
                <a:spcPts val="0"/>
              </a:spcAft>
              <a:buClr>
                <a:schemeClr val="accent5"/>
              </a:buClr>
              <a:buSzPts val="1600"/>
              <a:buFont typeface="Arial"/>
              <a:buChar char="➔"/>
            </a:pPr>
            <a:r>
              <a:rPr b="1" i="0" lang="en-GB" sz="1600" u="none" cap="none" strike="noStrike">
                <a:solidFill>
                  <a:schemeClr val="dk1"/>
                </a:solidFill>
                <a:latin typeface="Courier New"/>
                <a:ea typeface="Courier New"/>
                <a:cs typeface="Courier New"/>
                <a:sym typeface="Courier New"/>
              </a:rPr>
              <a:t>Sample Inputs:</a:t>
            </a:r>
            <a:r>
              <a:rPr b="0" i="0" lang="en-GB" sz="1600" u="none" cap="none" strike="noStrike">
                <a:solidFill>
                  <a:schemeClr val="dk1"/>
                </a:solidFill>
                <a:latin typeface="Courier New"/>
                <a:ea typeface="Courier New"/>
                <a:cs typeface="Courier New"/>
                <a:sym typeface="Courier New"/>
              </a:rPr>
              <a:t> Available for download via </a:t>
            </a:r>
            <a:r>
              <a:rPr b="1" i="0" lang="en-GB" sz="1600" u="none" cap="none" strike="noStrike">
                <a:solidFill>
                  <a:schemeClr val="dk1"/>
                </a:solidFill>
                <a:latin typeface="Courier New"/>
                <a:ea typeface="Courier New"/>
                <a:cs typeface="Courier New"/>
                <a:sym typeface="Courier New"/>
              </a:rPr>
              <a:t>Google Drive</a:t>
            </a:r>
            <a:r>
              <a:rPr b="0" i="0" lang="en-GB" sz="1600" u="none" cap="none" strike="noStrike">
                <a:solidFill>
                  <a:schemeClr val="dk1"/>
                </a:solidFill>
                <a:latin typeface="Courier New"/>
                <a:ea typeface="Courier New"/>
                <a:cs typeface="Courier New"/>
                <a:sym typeface="Courier New"/>
              </a:rPr>
              <a:t>.</a:t>
            </a:r>
            <a:endParaRPr b="0" i="0" sz="16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1200"/>
              </a:spcBef>
              <a:spcAft>
                <a:spcPts val="0"/>
              </a:spcAft>
              <a:buClr>
                <a:srgbClr val="000000"/>
              </a:buClr>
              <a:buSzPts val="1600"/>
              <a:buFont typeface="Arial"/>
              <a:buNone/>
            </a:pPr>
            <a:r>
              <a:t/>
            </a:r>
            <a:endParaRPr b="0" i="0" sz="1600" u="none" cap="none" strike="noStrike">
              <a:solidFill>
                <a:schemeClr val="accent3"/>
              </a:solidFill>
              <a:latin typeface="Courier New"/>
              <a:ea typeface="Courier New"/>
              <a:cs typeface="Courier New"/>
              <a:sym typeface="Courier New"/>
            </a:endParaRPr>
          </a:p>
        </p:txBody>
      </p:sp>
      <p:sp>
        <p:nvSpPr>
          <p:cNvPr id="550" name="Google Shape;550;g3352b79d9c8_0_0"/>
          <p:cNvSpPr txBox="1"/>
          <p:nvPr/>
        </p:nvSpPr>
        <p:spPr>
          <a:xfrm>
            <a:off x="4799663" y="4068400"/>
            <a:ext cx="3804900" cy="688800"/>
          </a:xfrm>
          <a:prstGeom prst="rect">
            <a:avLst/>
          </a:prstGeom>
          <a:noFill/>
          <a:ln cap="flat" cmpd="sng" w="28575">
            <a:solidFill>
              <a:schemeClr val="accent3"/>
            </a:solidFill>
            <a:prstDash val="lgDash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600"/>
              <a:buFont typeface="Arial"/>
              <a:buNone/>
            </a:pPr>
            <a:r>
              <a:rPr b="0" i="0" lang="en-GB" sz="1600" u="none" cap="none" strike="noStrike">
                <a:solidFill>
                  <a:schemeClr val="dk1"/>
                </a:solidFill>
                <a:latin typeface="Courier New"/>
                <a:ea typeface="Courier New"/>
                <a:cs typeface="Courier New"/>
                <a:sym typeface="Courier New"/>
              </a:rPr>
              <a:t>🔗 </a:t>
            </a:r>
            <a:r>
              <a:rPr b="1" i="0" lang="en-GB" sz="1600" u="sng" cap="none" strike="noStrike">
                <a:solidFill>
                  <a:schemeClr val="dk1"/>
                </a:solidFill>
                <a:latin typeface="Courier New"/>
                <a:ea typeface="Courier New"/>
                <a:cs typeface="Courier New"/>
                <a:sym typeface="Courier New"/>
                <a:hlinkClick r:id="rId4">
                  <a:extLst>
                    <a:ext uri="{A12FA001-AC4F-418D-AE19-62706E023703}">
                      <ahyp:hlinkClr val="tx"/>
                    </a:ext>
                  </a:extLst>
                </a:hlinkClick>
              </a:rPr>
              <a:t>Landing Page</a:t>
            </a:r>
            <a:br>
              <a:rPr b="0" i="0" lang="en-GB" sz="1600" u="none" cap="none" strike="noStrike">
                <a:solidFill>
                  <a:schemeClr val="dk1"/>
                </a:solidFill>
                <a:latin typeface="Courier New"/>
                <a:ea typeface="Courier New"/>
                <a:cs typeface="Courier New"/>
                <a:sym typeface="Courier New"/>
              </a:rPr>
            </a:br>
            <a:r>
              <a:rPr b="0" i="0" lang="en-GB" sz="1600" u="none" cap="none" strike="noStrike">
                <a:solidFill>
                  <a:schemeClr val="dk1"/>
                </a:solidFill>
                <a:latin typeface="Courier New"/>
                <a:ea typeface="Courier New"/>
                <a:cs typeface="Courier New"/>
                <a:sym typeface="Courier New"/>
              </a:rPr>
              <a:t>📂 </a:t>
            </a:r>
            <a:r>
              <a:rPr b="1" i="0" lang="en-GB" sz="1600" u="sng" cap="none" strike="noStrike">
                <a:solidFill>
                  <a:schemeClr val="dk1"/>
                </a:solidFill>
                <a:latin typeface="Courier New"/>
                <a:ea typeface="Courier New"/>
                <a:cs typeface="Courier New"/>
                <a:sym typeface="Courier New"/>
                <a:hlinkClick r:id="rId5">
                  <a:extLst>
                    <a:ext uri="{A12FA001-AC4F-418D-AE19-62706E023703}">
                      <ahyp:hlinkClr val="tx"/>
                    </a:ext>
                  </a:extLst>
                </a:hlinkClick>
              </a:rPr>
              <a:t>Sample Inputs</a:t>
            </a:r>
            <a:r>
              <a:rPr b="0" i="0" lang="en-GB" sz="1600" u="sng" cap="none" strike="noStrike">
                <a:solidFill>
                  <a:schemeClr val="accent5"/>
                </a:solidFill>
                <a:latin typeface="Courier New"/>
                <a:ea typeface="Courier New"/>
                <a:cs typeface="Courier New"/>
                <a:sym typeface="Courier New"/>
                <a:hlinkClick r:id="rId6">
                  <a:extLst>
                    <a:ext uri="{A12FA001-AC4F-418D-AE19-62706E023703}">
                      <ahyp:hlinkClr val="tx"/>
                    </a:ext>
                  </a:extLst>
                </a:hlinkClick>
              </a:rPr>
              <a:t> </a:t>
            </a:r>
            <a:endParaRPr b="0" i="0" sz="1800" u="none" cap="none" strike="noStrike">
              <a:solidFill>
                <a:schemeClr val="accent3"/>
              </a:solidFill>
              <a:latin typeface="Average"/>
              <a:ea typeface="Average"/>
              <a:cs typeface="Average"/>
              <a:sym typeface="Average"/>
            </a:endParaRPr>
          </a:p>
        </p:txBody>
      </p:sp>
      <p:pic>
        <p:nvPicPr>
          <p:cNvPr id="551" name="Google Shape;551;g3352b79d9c8_0_0"/>
          <p:cNvPicPr preferRelativeResize="0"/>
          <p:nvPr/>
        </p:nvPicPr>
        <p:blipFill rotWithShape="1">
          <a:blip r:embed="rId7">
            <a:alphaModFix/>
          </a:blip>
          <a:srcRect b="0" l="0" r="0" t="0"/>
          <a:stretch/>
        </p:blipFill>
        <p:spPr>
          <a:xfrm>
            <a:off x="4412625" y="940300"/>
            <a:ext cx="4578976" cy="2819851"/>
          </a:xfrm>
          <a:prstGeom prst="rect">
            <a:avLst/>
          </a:prstGeom>
          <a:noFill/>
          <a:ln>
            <a:noFill/>
          </a:ln>
          <a:effectLst>
            <a:outerShdw blurRad="485775" rotWithShape="0" algn="bl" dir="5400000" dist="114300">
              <a:srgbClr val="000000">
                <a:alpha val="49803"/>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557" name="Google Shape;557;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and deep learning models, identifying the model with the best performance.</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558" name="Google Shape;558;p2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59" name="Google Shape;559;p2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60" name="Google Shape;560;p2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61" name="Google Shape;561;p2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62" name="Google Shape;562;p20"/>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94" name="Google Shape;94;p4"/>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95" name="Google Shape;95;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96" name="Google Shape;96;p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97" name="Google Shape;97;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98" name="Google Shape;98;p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99" name="Google Shape;99;p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00" name="Google Shape;100;p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31f4e3d3d99_0_24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a:t>
            </a:r>
            <a:endParaRPr b="1" sz="2900">
              <a:solidFill>
                <a:schemeClr val="accent5"/>
              </a:solidFill>
            </a:endParaRPr>
          </a:p>
        </p:txBody>
      </p:sp>
      <p:pic>
        <p:nvPicPr>
          <p:cNvPr descr="HD wallpaper: Illustration of putting a team together. Building a ..." id="568" name="Google Shape;568;g31f4e3d3d99_0_245"/>
          <p:cNvPicPr preferRelativeResize="0"/>
          <p:nvPr/>
        </p:nvPicPr>
        <p:blipFill rotWithShape="1">
          <a:blip r:embed="rId3">
            <a:alphaModFix/>
          </a:blip>
          <a:srcRect b="0" l="0" r="0" t="0"/>
          <a:stretch/>
        </p:blipFill>
        <p:spPr>
          <a:xfrm>
            <a:off x="5482175" y="964300"/>
            <a:ext cx="3350124" cy="3350124"/>
          </a:xfrm>
          <a:prstGeom prst="rect">
            <a:avLst/>
          </a:prstGeom>
          <a:noFill/>
          <a:ln>
            <a:noFill/>
          </a:ln>
          <a:effectLst>
            <a:outerShdw blurRad="628650" rotWithShape="0" algn="bl" dir="7980000" dist="123825">
              <a:srgbClr val="000000">
                <a:alpha val="49019"/>
              </a:srgbClr>
            </a:outerShdw>
          </a:effectLst>
        </p:spPr>
      </p:pic>
      <p:sp>
        <p:nvSpPr>
          <p:cNvPr id="569" name="Google Shape;569;g31f4e3d3d99_0_24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70" name="Google Shape;570;g31f4e3d3d99_0_24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71" name="Google Shape;571;g31f4e3d3d99_0_24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72" name="Google Shape;572;g31f4e3d3d99_0_24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73" name="Google Shape;573;g31f4e3d3d99_0_245"/>
          <p:cNvPicPr preferRelativeResize="0"/>
          <p:nvPr/>
        </p:nvPicPr>
        <p:blipFill rotWithShape="1">
          <a:blip r:embed="rId4">
            <a:alphaModFix/>
          </a:blip>
          <a:srcRect b="0" l="0" r="0" t="0"/>
          <a:stretch/>
        </p:blipFill>
        <p:spPr>
          <a:xfrm>
            <a:off x="0" y="-19276"/>
            <a:ext cx="548700" cy="548700"/>
          </a:xfrm>
          <a:prstGeom prst="rect">
            <a:avLst/>
          </a:prstGeom>
          <a:noFill/>
          <a:ln>
            <a:noFill/>
          </a:ln>
        </p:spPr>
      </p:pic>
      <p:sp>
        <p:nvSpPr>
          <p:cNvPr id="574" name="Google Shape;574;g31f4e3d3d99_0_245"/>
          <p:cNvSpPr txBox="1"/>
          <p:nvPr/>
        </p:nvSpPr>
        <p:spPr>
          <a:xfrm>
            <a:off x="155000" y="641650"/>
            <a:ext cx="5327100" cy="440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Deploy the web application on </a:t>
            </a:r>
            <a:r>
              <a:rPr b="1" i="0" lang="en-GB" sz="1400" u="none" cap="none" strike="noStrike">
                <a:solidFill>
                  <a:srgbClr val="FFD966"/>
                </a:solidFill>
                <a:latin typeface="Courier New"/>
                <a:ea typeface="Courier New"/>
                <a:cs typeface="Courier New"/>
                <a:sym typeface="Courier New"/>
              </a:rPr>
              <a:t>cloud platforms</a:t>
            </a:r>
            <a:r>
              <a:rPr b="0" i="0" lang="en-GB" sz="1400" u="none" cap="none" strike="noStrike">
                <a:solidFill>
                  <a:srgbClr val="FFFFFF"/>
                </a:solidFill>
                <a:latin typeface="Courier New"/>
                <a:ea typeface="Courier New"/>
                <a:cs typeface="Courier New"/>
                <a:sym typeface="Courier New"/>
              </a:rPr>
              <a:t> like AWS, Azure, or Google Cloud to enhance scalability and accessibility.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Implement </a:t>
            </a:r>
            <a:r>
              <a:rPr b="1" i="0" lang="en-GB" sz="1400" u="none" cap="none" strike="noStrike">
                <a:solidFill>
                  <a:srgbClr val="FFD966"/>
                </a:solidFill>
                <a:latin typeface="Courier New"/>
                <a:ea typeface="Courier New"/>
                <a:cs typeface="Courier New"/>
                <a:sym typeface="Courier New"/>
              </a:rPr>
              <a:t>caching mechanisms</a:t>
            </a:r>
            <a:r>
              <a:rPr b="0" i="0" lang="en-GB" sz="1400" u="none" cap="none" strike="noStrike">
                <a:solidFill>
                  <a:srgbClr val="FFFFFF"/>
                </a:solidFill>
                <a:latin typeface="Courier New"/>
                <a:ea typeface="Courier New"/>
                <a:cs typeface="Courier New"/>
                <a:sym typeface="Courier New"/>
              </a:rPr>
              <a:t> to store frequently used data or computations, improving response times and computational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Use </a:t>
            </a:r>
            <a:r>
              <a:rPr b="1" i="0" lang="en-GB" sz="1400" u="none" cap="none" strike="noStrike">
                <a:solidFill>
                  <a:srgbClr val="FFD966"/>
                </a:solidFill>
                <a:latin typeface="Courier New"/>
                <a:ea typeface="Courier New"/>
                <a:cs typeface="Courier New"/>
                <a:sym typeface="Courier New"/>
              </a:rPr>
              <a:t>threading</a:t>
            </a:r>
            <a:r>
              <a:rPr b="0" i="0" lang="en-GB" sz="1400" u="none" cap="none" strike="noStrike">
                <a:solidFill>
                  <a:srgbClr val="FFFFFF"/>
                </a:solidFill>
                <a:latin typeface="Courier New"/>
                <a:ea typeface="Courier New"/>
                <a:cs typeface="Courier New"/>
                <a:sym typeface="Courier New"/>
              </a:rPr>
              <a:t> to enable simultaneous processing for multiple users, ensuring smooth and efficient application performance.</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Reduce dependency on GPUs by leveraging </a:t>
            </a:r>
            <a:r>
              <a:rPr b="1" i="0" lang="en-GB" sz="1400" u="none" cap="none" strike="noStrike">
                <a:solidFill>
                  <a:srgbClr val="FFD966"/>
                </a:solidFill>
                <a:latin typeface="Courier New"/>
                <a:ea typeface="Courier New"/>
                <a:cs typeface="Courier New"/>
                <a:sym typeface="Courier New"/>
              </a:rPr>
              <a:t>distributed systems</a:t>
            </a:r>
            <a:r>
              <a:rPr b="0" i="0" lang="en-GB" sz="1400" u="none" cap="none" strike="noStrike">
                <a:solidFill>
                  <a:srgbClr val="FFFFFF"/>
                </a:solidFill>
                <a:latin typeface="Courier New"/>
                <a:ea typeface="Courier New"/>
                <a:cs typeface="Courier New"/>
                <a:sym typeface="Courier New"/>
              </a:rPr>
              <a:t> for training models across multiple CPUs, improving cost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Optimize the application to </a:t>
            </a:r>
            <a:r>
              <a:rPr b="1" i="0" lang="en-GB" sz="1400" u="none" cap="none" strike="noStrike">
                <a:solidFill>
                  <a:srgbClr val="FFD966"/>
                </a:solidFill>
                <a:latin typeface="Courier New"/>
                <a:ea typeface="Courier New"/>
                <a:cs typeface="Courier New"/>
                <a:sym typeface="Courier New"/>
              </a:rPr>
              <a:t>train models on larger datasets</a:t>
            </a:r>
            <a:r>
              <a:rPr b="0" i="0" lang="en-GB" sz="1400" u="none" cap="none" strike="noStrike">
                <a:solidFill>
                  <a:srgbClr val="FFFFFF"/>
                </a:solidFill>
                <a:latin typeface="Courier New"/>
                <a:ea typeface="Courier New"/>
                <a:cs typeface="Courier New"/>
                <a:sym typeface="Courier New"/>
              </a:rPr>
              <a:t> by partitioning the data and distributing workloads effectively across available resources.</a:t>
            </a:r>
            <a:endParaRPr b="1" i="1" sz="1400" u="none" cap="none" strike="noStrike">
              <a:solidFill>
                <a:srgbClr val="FFD966"/>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325da337b89_0_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rPr b="1" lang="en-GB" sz="2900">
                <a:solidFill>
                  <a:schemeClr val="accent5"/>
                </a:solidFill>
              </a:rPr>
              <a:t> (CONTINUED)</a:t>
            </a:r>
            <a:endParaRPr b="1" sz="2900">
              <a:solidFill>
                <a:schemeClr val="accent5"/>
              </a:solidFill>
            </a:endParaRPr>
          </a:p>
        </p:txBody>
      </p:sp>
      <p:pic>
        <p:nvPicPr>
          <p:cNvPr id="580" name="Google Shape;580;g325da337b89_0_0"/>
          <p:cNvPicPr preferRelativeResize="0"/>
          <p:nvPr/>
        </p:nvPicPr>
        <p:blipFill rotWithShape="1">
          <a:blip r:embed="rId3">
            <a:alphaModFix/>
          </a:blip>
          <a:srcRect b="0" l="0" r="0" t="0"/>
          <a:stretch/>
        </p:blipFill>
        <p:spPr>
          <a:xfrm>
            <a:off x="370525" y="717850"/>
            <a:ext cx="4695148" cy="4120849"/>
          </a:xfrm>
          <a:prstGeom prst="rect">
            <a:avLst/>
          </a:prstGeom>
          <a:noFill/>
          <a:ln>
            <a:noFill/>
          </a:ln>
          <a:effectLst>
            <a:outerShdw blurRad="342900" rotWithShape="0" algn="bl" dir="5400000" dist="114300">
              <a:srgbClr val="000000">
                <a:alpha val="49803"/>
              </a:srgbClr>
            </a:outerShdw>
          </a:effectLst>
        </p:spPr>
      </p:pic>
      <p:sp>
        <p:nvSpPr>
          <p:cNvPr id="581" name="Google Shape;581;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1 , WHERE FINAL ENSEMBLE MODEL IS BASED ON N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82" name="Google Shape;582;g325da337b8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83" name="Google Shape;583;g325da337b8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84" name="Google Shape;584;g325da337b8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85" name="Google Shape;585;g325da337b8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86" name="Google Shape;586;g325da337b8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325da337b89_0_7"/>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t/>
            </a:r>
            <a:endParaRPr b="1" sz="2900">
              <a:solidFill>
                <a:schemeClr val="accent5"/>
              </a:solidFill>
            </a:endParaRPr>
          </a:p>
        </p:txBody>
      </p:sp>
      <p:pic>
        <p:nvPicPr>
          <p:cNvPr id="592" name="Google Shape;592;g325da337b89_0_7"/>
          <p:cNvPicPr preferRelativeResize="0"/>
          <p:nvPr/>
        </p:nvPicPr>
        <p:blipFill rotWithShape="1">
          <a:blip r:embed="rId3">
            <a:alphaModFix/>
          </a:blip>
          <a:srcRect b="0" l="0" r="0" t="0"/>
          <a:stretch/>
        </p:blipFill>
        <p:spPr>
          <a:xfrm>
            <a:off x="381000" y="717850"/>
            <a:ext cx="4625172" cy="4120849"/>
          </a:xfrm>
          <a:prstGeom prst="rect">
            <a:avLst/>
          </a:prstGeom>
          <a:noFill/>
          <a:ln>
            <a:noFill/>
          </a:ln>
          <a:effectLst>
            <a:outerShdw blurRad="200025" rotWithShape="0" algn="bl" dir="5400000" dist="114300">
              <a:srgbClr val="000000">
                <a:alpha val="49803"/>
              </a:srgbClr>
            </a:outerShdw>
          </a:effectLst>
        </p:spPr>
      </p:pic>
      <p:sp>
        <p:nvSpPr>
          <p:cNvPr id="593" name="Google Shape;593;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2 , WHERE FINAL ENSEMBLE MODEL IS BASED ON 6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94" name="Google Shape;594;g325da337b89_0_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95" name="Google Shape;595;g325da337b89_0_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96" name="Google Shape;596;g325da337b89_0_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97" name="Google Shape;597;g325da337b89_0_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98" name="Google Shape;598;g325da337b89_0_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21"/>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604" name="Google Shape;604;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Choudhury, M. D., De, S., &amp; Counts, S. (2013)</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Predicting Depression via Social Media. </a:t>
            </a:r>
            <a:r>
              <a:rPr b="0" i="1" lang="en-GB" sz="1300" u="none" cap="none" strike="noStrike">
                <a:solidFill>
                  <a:schemeClr val="dk1"/>
                </a:solidFill>
                <a:latin typeface="Courier New"/>
                <a:ea typeface="Courier New"/>
                <a:cs typeface="Courier New"/>
                <a:sym typeface="Courier New"/>
              </a:rPr>
              <a:t>Proceedings of the 7th International Conference on Weblogs and Social Media</a:t>
            </a:r>
            <a:r>
              <a:rPr b="0" i="0" lang="en-GB" sz="1300" u="none" cap="none" strike="noStrike">
                <a:solidFill>
                  <a:schemeClr val="dk1"/>
                </a:solidFill>
                <a:latin typeface="Courier New"/>
                <a:ea typeface="Courier New"/>
                <a:cs typeface="Courier New"/>
                <a:sym typeface="Courier New"/>
              </a:rPr>
              <a:t>.</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300" u="none" cap="none" strike="noStrike">
                <a:solidFill>
                  <a:schemeClr val="accent6"/>
                </a:solidFill>
                <a:latin typeface="Courier New"/>
                <a:ea typeface="Courier New"/>
                <a:cs typeface="Courier New"/>
                <a:sym typeface="Courier New"/>
              </a:rPr>
              <a:t>.</a:t>
            </a:r>
            <a:r>
              <a:rPr b="1" i="0" lang="en-GB" sz="1300" u="none" cap="none" strike="noStrike">
                <a:solidFill>
                  <a:schemeClr val="dk1"/>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American Journal of Public Health</a:t>
            </a:r>
            <a:r>
              <a:rPr b="0" i="0" lang="en-GB" sz="1300" u="none" cap="none" strike="noStrike">
                <a:solidFill>
                  <a:schemeClr val="dk1"/>
                </a:solidFill>
                <a:latin typeface="Courier New"/>
                <a:ea typeface="Courier New"/>
                <a:cs typeface="Courier New"/>
                <a:sym typeface="Courier New"/>
              </a:rPr>
              <a:t>, 107(8), 1279-1285.</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accent6"/>
                </a:solidFill>
                <a:latin typeface="Courier New"/>
                <a:ea typeface="Courier New"/>
                <a:cs typeface="Courier New"/>
                <a:sym typeface="Courier New"/>
              </a:rPr>
              <a:t>A Systematic Review. </a:t>
            </a:r>
            <a:r>
              <a:rPr b="0" i="1" lang="en-GB" sz="1300" u="none" cap="none" strike="noStrike">
                <a:solidFill>
                  <a:schemeClr val="accent6"/>
                </a:solidFill>
                <a:latin typeface="Courier New"/>
                <a:ea typeface="Courier New"/>
                <a:cs typeface="Courier New"/>
                <a:sym typeface="Courier New"/>
              </a:rPr>
              <a:t>IEEE Access</a:t>
            </a:r>
            <a:r>
              <a:rPr b="0" i="0" lang="en-GB" sz="1300" u="none" cap="none" strike="noStrike">
                <a:solidFill>
                  <a:schemeClr val="accent6"/>
                </a:solidFill>
                <a:latin typeface="Courier New"/>
                <a:ea typeface="Courier New"/>
                <a:cs typeface="Courier New"/>
                <a:sym typeface="Courier New"/>
              </a:rPr>
              <a:t>, 10, 14376-14388.</a:t>
            </a:r>
            <a:endParaRPr b="0" i="0" sz="1300" u="none" cap="none" strike="noStrike">
              <a:solidFill>
                <a:schemeClr val="accent6"/>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Nadeem, A. (2016). A Study of Depression Identification on Twitter.</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Computer Applications</a:t>
            </a:r>
            <a:r>
              <a:rPr b="0" i="0" lang="en-GB" sz="1300" u="none" cap="none" strike="noStrike">
                <a:solidFill>
                  <a:schemeClr val="dk1"/>
                </a:solidFill>
                <a:latin typeface="Courier New"/>
                <a:ea typeface="Courier New"/>
                <a:cs typeface="Courier New"/>
                <a:sym typeface="Courier New"/>
              </a:rPr>
              <a:t>, 141(10), 24-28.</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Journal of King Saud University - Computer and Information Sciences</a:t>
            </a:r>
            <a:r>
              <a:rPr b="0" i="0" lang="en-GB" sz="1300" u="none" cap="none" strike="noStrike">
                <a:solidFill>
                  <a:schemeClr val="dk1"/>
                </a:solidFill>
                <a:latin typeface="Courier New"/>
                <a:ea typeface="Courier New"/>
                <a:cs typeface="Courier New"/>
                <a:sym typeface="Courier New"/>
              </a:rPr>
              <a:t>, 32(1), 60-66.</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Data Science and Analytics</a:t>
            </a:r>
            <a:r>
              <a:rPr b="0" i="0" lang="en-GB" sz="1300" u="none" cap="none" strike="noStrike">
                <a:solidFill>
                  <a:schemeClr val="dk1"/>
                </a:solidFill>
                <a:latin typeface="Courier New"/>
                <a:ea typeface="Courier New"/>
                <a:cs typeface="Courier New"/>
                <a:sym typeface="Courier New"/>
              </a:rPr>
              <a:t>, 12(2), 175-192.</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A Roadmap for Future Research. </a:t>
            </a:r>
            <a:r>
              <a:rPr b="0" i="1" lang="en-GB" sz="1300" u="none" cap="none" strike="noStrike">
                <a:solidFill>
                  <a:schemeClr val="dk1"/>
                </a:solidFill>
                <a:latin typeface="Courier New"/>
                <a:ea typeface="Courier New"/>
                <a:cs typeface="Courier New"/>
                <a:sym typeface="Courier New"/>
              </a:rPr>
              <a:t>Ethics and Information Technology</a:t>
            </a:r>
            <a:r>
              <a:rPr b="0" i="0" lang="en-GB" sz="1300" u="none" cap="none" strike="noStrike">
                <a:solidFill>
                  <a:schemeClr val="dk1"/>
                </a:solidFill>
                <a:latin typeface="Courier New"/>
                <a:ea typeface="Courier New"/>
                <a:cs typeface="Courier New"/>
                <a:sym typeface="Courier New"/>
              </a:rPr>
              <a:t>, 25(1), 15-29.</a:t>
            </a:r>
            <a:endParaRPr b="0" i="0" sz="13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300" u="none" cap="none" strike="noStrike">
              <a:solidFill>
                <a:schemeClr val="accent6"/>
              </a:solidFill>
              <a:latin typeface="Courier New"/>
              <a:ea typeface="Courier New"/>
              <a:cs typeface="Courier New"/>
              <a:sym typeface="Courier New"/>
            </a:endParaRPr>
          </a:p>
        </p:txBody>
      </p:sp>
      <p:sp>
        <p:nvSpPr>
          <p:cNvPr id="605" name="Google Shape;605;p2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06" name="Google Shape;606;p2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07" name="Google Shape;607;p2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608" name="Google Shape;608;p2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09" name="Google Shape;609;p21"/>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31f4e3d3d99_0_253"/>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 (CONTINUED)</a:t>
            </a:r>
            <a:endParaRPr b="1" sz="2900">
              <a:solidFill>
                <a:schemeClr val="accent5"/>
              </a:solidFill>
            </a:endParaRPr>
          </a:p>
        </p:txBody>
      </p:sp>
      <p:sp>
        <p:nvSpPr>
          <p:cNvPr id="615" name="Google Shape;615;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Single classifier vs. ensemble machine learning approaches for mental health prediction</a:t>
            </a:r>
            <a:r>
              <a:rPr b="0" i="0" lang="en-GB" sz="1400" u="none" cap="none" strike="noStrike">
                <a:solidFill>
                  <a:schemeClr val="accent6"/>
                </a:solidFill>
                <a:latin typeface="Courier New"/>
                <a:ea typeface="Courier New"/>
                <a:cs typeface="Courier New"/>
                <a:sym typeface="Courier New"/>
              </a:rPr>
              <a:t> </a:t>
            </a:r>
            <a:r>
              <a:rPr b="1" i="0" lang="en-GB" sz="1400" u="none" cap="none" strike="noStrike">
                <a:solidFill>
                  <a:schemeClr val="accent5"/>
                </a:solidFill>
                <a:latin typeface="Courier New"/>
                <a:ea typeface="Courier New"/>
                <a:cs typeface="Courier New"/>
                <a:sym typeface="Courier New"/>
              </a:rPr>
              <a:t>by </a:t>
            </a:r>
            <a:r>
              <a:rPr b="1" i="1" lang="en-GB" sz="1400" u="none" cap="none" strike="noStrike">
                <a:solidFill>
                  <a:schemeClr val="accent5"/>
                </a:solidFill>
                <a:latin typeface="Courier New"/>
                <a:ea typeface="Courier New"/>
                <a:cs typeface="Courier New"/>
                <a:sym typeface="Courier New"/>
              </a:rPr>
              <a:t>Dip Kumar Saha, Tuhin Hossain, Mejdl Safran, Sultan Al Farhood, M. F. Mridha, and Dunren Che</a:t>
            </a:r>
            <a:r>
              <a:rPr b="0" i="0" lang="en-GB" sz="1400" u="none" cap="none" strike="noStrike">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Ensemble of hybrid model-based technique for early detection of depression</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Konda Vaishnavi, U Nikitha Kamath, B Ashwath Rao, and N V Subba Reddy</a:t>
            </a:r>
            <a:r>
              <a:rPr b="0" i="0" lang="en-GB" sz="1400" u="none" cap="none" strike="noStrike">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Survey of transformers and towards ensemble learning using transformers for NLP</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Hongzhi Zhang and M.Omair Shafiq</a:t>
            </a:r>
            <a:r>
              <a:rPr b="0" i="0" lang="en-GB" sz="1400" u="none" cap="none" strike="noStrike">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0" i="0" sz="1400" u="none" cap="none" strike="noStrike">
              <a:solidFill>
                <a:srgbClr val="000000"/>
              </a:solidFill>
              <a:latin typeface="Arial"/>
              <a:ea typeface="Arial"/>
              <a:cs typeface="Arial"/>
              <a:sym typeface="Arial"/>
            </a:endParaRPr>
          </a:p>
        </p:txBody>
      </p:sp>
      <p:sp>
        <p:nvSpPr>
          <p:cNvPr id="616" name="Google Shape;616;g31f4e3d3d99_0_25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17" name="Google Shape;617;g31f4e3d3d99_0_2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18" name="Google Shape;618;g31f4e3d3d99_0_25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619" name="Google Shape;619;g31f4e3d3d99_0_25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20" name="Google Shape;620;g31f4e3d3d99_0_25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7058"/>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626" name="Google Shape;626;p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27" name="Google Shape;627;p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28" name="Google Shape;628;p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629" name="Google Shape;629;p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30" name="Google Shape;630;p22"/>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SzPts val="1800"/>
              <a:buNone/>
            </a:pPr>
            <a:r>
              <a:t/>
            </a:r>
            <a:endParaRPr sz="1400">
              <a:solidFill>
                <a:schemeClr val="dk1"/>
              </a:solidFill>
              <a:latin typeface="Courier New"/>
              <a:ea typeface="Courier New"/>
              <a:cs typeface="Courier New"/>
              <a:sym typeface="Courier New"/>
            </a:endParaRPr>
          </a:p>
        </p:txBody>
      </p:sp>
      <p:sp>
        <p:nvSpPr>
          <p:cNvPr id="106" name="Google Shape;106;g31f4e3d3d99_0_0"/>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107" name="Google Shape;107;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8235"/>
              </a:srgbClr>
            </a:outerShdw>
          </a:effectLst>
        </p:spPr>
      </p:pic>
      <p:sp>
        <p:nvSpPr>
          <p:cNvPr id="108" name="Google Shape;108;g31f4e3d3d9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09" name="Google Shape;109;g31f4e3d3d9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10" name="Google Shape;110;g31f4e3d3d9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11" name="Google Shape;111;g31f4e3d3d9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12" name="Google Shape;112;g31f4e3d3d9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18" name="Google Shape;118;p8"/>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19" name="Google Shape;119;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7450"/>
              </a:srgbClr>
            </a:outerShdw>
          </a:effectLst>
        </p:spPr>
      </p:pic>
      <p:sp>
        <p:nvSpPr>
          <p:cNvPr id="120" name="Google Shape;120;p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21" name="Google Shape;121;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22" name="Google Shape;122;p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23" name="Google Shape;123;p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24" name="Google Shape;124;p8"/>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120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technology to assist mental health professionals and enhance public health awareness by implementing different features in a single application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Implement text analysis</a:t>
            </a:r>
            <a:r>
              <a:rPr lang="en-GB" sz="1300">
                <a:solidFill>
                  <a:schemeClr val="accent6"/>
                </a:solidFill>
                <a:latin typeface="Courier New"/>
                <a:ea typeface="Courier New"/>
                <a:cs typeface="Courier New"/>
                <a:sym typeface="Courier New"/>
              </a:rPr>
              <a:t> to detect mental health concerns from user inputs.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Develop an image analysis</a:t>
            </a:r>
            <a:r>
              <a:rPr lang="en-GB" sz="1300">
                <a:solidFill>
                  <a:schemeClr val="accent6"/>
                </a:solidFill>
                <a:latin typeface="Courier New"/>
                <a:ea typeface="Courier New"/>
                <a:cs typeface="Courier New"/>
                <a:sym typeface="Courier New"/>
              </a:rPr>
              <a:t> system for text extraction, facial expression recognition, and gesture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Create a </a:t>
            </a:r>
            <a:r>
              <a:rPr b="1" i="1" lang="en-GB" sz="1300">
                <a:solidFill>
                  <a:schemeClr val="accent5"/>
                </a:solidFill>
                <a:latin typeface="Courier New"/>
                <a:ea typeface="Courier New"/>
                <a:cs typeface="Courier New"/>
                <a:sym typeface="Courier New"/>
              </a:rPr>
              <a:t>video analysis module</a:t>
            </a:r>
            <a:r>
              <a:rPr lang="en-GB" sz="1300">
                <a:solidFill>
                  <a:schemeClr val="accent6"/>
                </a:solidFill>
                <a:latin typeface="Courier New"/>
                <a:ea typeface="Courier New"/>
                <a:cs typeface="Courier New"/>
                <a:sym typeface="Courier New"/>
              </a:rPr>
              <a:t> for converting video to audio, extracting text, and recognizing expressions.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Incorporate </a:t>
            </a:r>
            <a:r>
              <a:rPr b="1" i="1" lang="en-GB" sz="1300">
                <a:solidFill>
                  <a:schemeClr val="accent5"/>
                </a:solidFill>
                <a:latin typeface="Courier New"/>
                <a:ea typeface="Courier New"/>
                <a:cs typeface="Courier New"/>
                <a:sym typeface="Courier New"/>
              </a:rPr>
              <a:t>image captioning</a:t>
            </a:r>
            <a:r>
              <a:rPr lang="en-GB" sz="1300">
                <a:solidFill>
                  <a:schemeClr val="accent6"/>
                </a:solidFill>
                <a:latin typeface="Courier New"/>
                <a:ea typeface="Courier New"/>
                <a:cs typeface="Courier New"/>
                <a:sym typeface="Courier New"/>
              </a:rPr>
              <a:t> using transformers to contribute to mental wellbeing insights.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Build a system to </a:t>
            </a:r>
            <a:r>
              <a:rPr b="1" i="1" lang="en-GB" sz="1300">
                <a:solidFill>
                  <a:schemeClr val="accent5"/>
                </a:solidFill>
                <a:latin typeface="Courier New"/>
                <a:ea typeface="Courier New"/>
                <a:cs typeface="Courier New"/>
                <a:sym typeface="Courier New"/>
              </a:rPr>
              <a:t>fetch and analyze Reddit and Twitter user posts</a:t>
            </a:r>
            <a:r>
              <a:rPr lang="en-GB" sz="1300">
                <a:solidFill>
                  <a:schemeClr val="accent6"/>
                </a:solidFill>
                <a:latin typeface="Courier New"/>
                <a:ea typeface="Courier New"/>
                <a:cs typeface="Courier New"/>
                <a:sym typeface="Courier New"/>
              </a:rPr>
              <a:t> for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Enable </a:t>
            </a:r>
            <a:r>
              <a:rPr b="1" i="1" lang="en-GB" sz="1300">
                <a:solidFill>
                  <a:schemeClr val="accent5"/>
                </a:solidFill>
                <a:latin typeface="Courier New"/>
                <a:ea typeface="Courier New"/>
                <a:cs typeface="Courier New"/>
                <a:sym typeface="Courier New"/>
              </a:rPr>
              <a:t>multilingual analysis</a:t>
            </a:r>
            <a:r>
              <a:rPr lang="en-GB" sz="1300">
                <a:solidFill>
                  <a:schemeClr val="accent6"/>
                </a:solidFill>
                <a:latin typeface="Courier New"/>
                <a:ea typeface="Courier New"/>
                <a:cs typeface="Courier New"/>
                <a:sym typeface="Courier New"/>
              </a:rPr>
              <a:t> by translating non-English content to English.</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generative AI to </a:t>
            </a:r>
            <a:r>
              <a:rPr b="1" i="1" lang="en-GB" sz="1300">
                <a:solidFill>
                  <a:schemeClr val="accent5"/>
                </a:solidFill>
                <a:latin typeface="Courier New"/>
                <a:ea typeface="Courier New"/>
                <a:cs typeface="Courier New"/>
                <a:sym typeface="Courier New"/>
              </a:rPr>
              <a:t>map mental health classifications to Ryff's Scale</a:t>
            </a:r>
            <a:r>
              <a:rPr lang="en-GB" sz="1300">
                <a:solidFill>
                  <a:schemeClr val="accent6"/>
                </a:solidFill>
                <a:latin typeface="Courier New"/>
                <a:ea typeface="Courier New"/>
                <a:cs typeface="Courier New"/>
                <a:sym typeface="Courier New"/>
              </a:rPr>
              <a:t> of Psychological Well Being.</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Provide </a:t>
            </a:r>
            <a:r>
              <a:rPr b="1" i="1" lang="en-GB" sz="1300">
                <a:solidFill>
                  <a:schemeClr val="accent5"/>
                </a:solidFill>
                <a:latin typeface="Courier New"/>
                <a:ea typeface="Courier New"/>
                <a:cs typeface="Courier New"/>
                <a:sym typeface="Courier New"/>
              </a:rPr>
              <a:t>data visualization</a:t>
            </a:r>
            <a:r>
              <a:rPr lang="en-GB" sz="1300">
                <a:solidFill>
                  <a:schemeClr val="accent6"/>
                </a:solidFill>
                <a:latin typeface="Courier New"/>
                <a:ea typeface="Courier New"/>
                <a:cs typeface="Courier New"/>
                <a:sym typeface="Courier New"/>
              </a:rPr>
              <a:t> for emotional trends and post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Develop an </a:t>
            </a:r>
            <a:r>
              <a:rPr b="1" i="1" lang="en-GB" sz="1300">
                <a:solidFill>
                  <a:schemeClr val="accent5"/>
                </a:solidFill>
                <a:latin typeface="Courier New"/>
                <a:ea typeface="Courier New"/>
                <a:cs typeface="Courier New"/>
                <a:sym typeface="Courier New"/>
              </a:rPr>
              <a:t>ensemble model with multiple algorithms</a:t>
            </a:r>
            <a:r>
              <a:rPr lang="en-GB" sz="1300">
                <a:solidFill>
                  <a:schemeClr val="accent6"/>
                </a:solidFill>
                <a:latin typeface="Courier New"/>
                <a:ea typeface="Courier New"/>
                <a:cs typeface="Courier New"/>
                <a:sym typeface="Courier New"/>
              </a:rPr>
              <a:t> for robust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Integrate a feature to </a:t>
            </a:r>
            <a:r>
              <a:rPr b="1" i="1" lang="en-GB" sz="1300">
                <a:solidFill>
                  <a:schemeClr val="accent5"/>
                </a:solidFill>
                <a:latin typeface="Courier New"/>
                <a:ea typeface="Courier New"/>
                <a:cs typeface="Courier New"/>
                <a:sym typeface="Courier New"/>
              </a:rPr>
              <a:t>retrain the model with user-provided data</a:t>
            </a:r>
            <a:r>
              <a:rPr lang="en-GB" sz="1300">
                <a:solidFill>
                  <a:schemeClr val="accent6"/>
                </a:solidFill>
                <a:latin typeface="Courier New"/>
                <a:ea typeface="Courier New"/>
                <a:cs typeface="Courier New"/>
                <a:sym typeface="Courier New"/>
              </a:rPr>
              <a:t> for continuous improvement.</a:t>
            </a:r>
            <a:endParaRPr b="1" i="1" sz="1300">
              <a:solidFill>
                <a:schemeClr val="accent6"/>
              </a:solidFill>
              <a:latin typeface="Courier New"/>
              <a:ea typeface="Courier New"/>
              <a:cs typeface="Courier New"/>
              <a:sym typeface="Courier New"/>
            </a:endParaRPr>
          </a:p>
        </p:txBody>
      </p:sp>
      <p:sp>
        <p:nvSpPr>
          <p:cNvPr id="130" name="Google Shape;130;g31f4e3d3d99_0_5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OUR CONTRIBUTION AND UNIQUENESS OF PROJECT </a:t>
            </a:r>
            <a:endParaRPr b="1" sz="2900">
              <a:solidFill>
                <a:schemeClr val="accent5"/>
              </a:solidFill>
            </a:endParaRPr>
          </a:p>
        </p:txBody>
      </p:sp>
      <p:sp>
        <p:nvSpPr>
          <p:cNvPr id="131" name="Google Shape;131;g31f4e3d3d99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32" name="Google Shape;132;g31f4e3d3d99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33" name="Google Shape;133;g31f4e3d3d99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34" name="Google Shape;134;g31f4e3d3d99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35" name="Google Shape;135;g31f4e3d3d99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41" name="Google Shape;141;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42" name="Google Shape;142;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7450"/>
              </a:srgbClr>
            </a:outerShdw>
          </a:effectLst>
        </p:spPr>
      </p:pic>
      <p:sp>
        <p:nvSpPr>
          <p:cNvPr id="143" name="Google Shape;143;p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44" name="Google Shape;14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45" name="Google Shape;145;p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46" name="Google Shape;146;p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47" name="Google Shape;147;p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53" name="Google Shape;153;p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54" name="Google Shape;154;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7450"/>
              </a:srgbClr>
            </a:outerShdw>
          </a:effectLst>
        </p:spPr>
      </p:pic>
      <p:sp>
        <p:nvSpPr>
          <p:cNvPr id="155" name="Google Shape;155;p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56" name="Google Shape;156;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57" name="Google Shape;157;p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58" name="Google Shape;158;p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59" name="Google Shape;159;p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